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6" r:id="rId3"/>
    <p:sldId id="294" r:id="rId4"/>
    <p:sldId id="299" r:id="rId5"/>
    <p:sldId id="296" r:id="rId6"/>
    <p:sldId id="297" r:id="rId7"/>
    <p:sldId id="268"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301" r:id="rId25"/>
    <p:sldId id="302" r:id="rId26"/>
    <p:sldId id="303" r:id="rId27"/>
    <p:sldId id="258" r:id="rId28"/>
    <p:sldId id="305" r:id="rId29"/>
    <p:sldId id="257" r:id="rId30"/>
    <p:sldId id="259" r:id="rId31"/>
    <p:sldId id="260" r:id="rId32"/>
    <p:sldId id="262" r:id="rId33"/>
    <p:sldId id="261" r:id="rId34"/>
    <p:sldId id="263" r:id="rId35"/>
    <p:sldId id="264" r:id="rId36"/>
    <p:sldId id="265" r:id="rId37"/>
    <p:sldId id="30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1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23388-1EB2-4894-9BA1-94521B982801}" type="datetimeFigureOut">
              <a:rPr lang="en-US" smtClean="0"/>
              <a:t>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F3FE-13A2-4A9A-985C-002585FF1F99}" type="slidenum">
              <a:rPr lang="en-US" smtClean="0"/>
              <a:t>‹#›</a:t>
            </a:fld>
            <a:endParaRPr lang="en-US"/>
          </a:p>
        </p:txBody>
      </p:sp>
    </p:spTree>
    <p:extLst>
      <p:ext uri="{BB962C8B-B14F-4D97-AF65-F5344CB8AC3E}">
        <p14:creationId xmlns:p14="http://schemas.microsoft.com/office/powerpoint/2010/main" val="2190708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2681288" y="514350"/>
            <a:ext cx="4513262" cy="2540000"/>
          </a:xfrm>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37472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668A2D-211C-49A0-9919-CC72DB5160DF}"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241112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68A2D-211C-49A0-9919-CC72DB5160DF}"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148143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68A2D-211C-49A0-9919-CC72DB5160DF}"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292567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68A2D-211C-49A0-9919-CC72DB5160DF}"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64750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668A2D-211C-49A0-9919-CC72DB5160DF}"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170608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68A2D-211C-49A0-9919-CC72DB5160DF}"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381855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68A2D-211C-49A0-9919-CC72DB5160DF}" type="datetimeFigureOut">
              <a:rPr lang="en-US" smtClean="0"/>
              <a:t>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156489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68A2D-211C-49A0-9919-CC72DB5160DF}" type="datetimeFigureOut">
              <a:rPr lang="en-US" smtClean="0"/>
              <a:t>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385605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68A2D-211C-49A0-9919-CC72DB5160DF}" type="datetimeFigureOut">
              <a:rPr lang="en-US" smtClean="0"/>
              <a:t>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18476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668A2D-211C-49A0-9919-CC72DB5160DF}"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135208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668A2D-211C-49A0-9919-CC72DB5160DF}"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4738-3A9D-4CB5-B611-E66213C83AB1}" type="slidenum">
              <a:rPr lang="en-US" smtClean="0"/>
              <a:t>‹#›</a:t>
            </a:fld>
            <a:endParaRPr lang="en-US"/>
          </a:p>
        </p:txBody>
      </p:sp>
    </p:spTree>
    <p:extLst>
      <p:ext uri="{BB962C8B-B14F-4D97-AF65-F5344CB8AC3E}">
        <p14:creationId xmlns:p14="http://schemas.microsoft.com/office/powerpoint/2010/main" val="279104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68A2D-211C-49A0-9919-CC72DB5160DF}" type="datetimeFigureOut">
              <a:rPr lang="en-US" smtClean="0"/>
              <a:t>1/30/2022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F4738-3A9D-4CB5-B611-E66213C83AB1}" type="slidenum">
              <a:rPr lang="en-US" smtClean="0"/>
              <a:t>‹#›</a:t>
            </a:fld>
            <a:endParaRPr lang="en-US"/>
          </a:p>
        </p:txBody>
      </p:sp>
    </p:spTree>
    <p:extLst>
      <p:ext uri="{BB962C8B-B14F-4D97-AF65-F5344CB8AC3E}">
        <p14:creationId xmlns:p14="http://schemas.microsoft.com/office/powerpoint/2010/main" val="73997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file:///\\localhost\Users\mac\Desktop\Personal\Daystar\Final%20Documents\SD%20Obulex:Users:mac:Desktop:Personal:Daystar:Introduction%20to%20Computers%20Training%20Manual.docx!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localhost\Users\mac\Desktop\Personal\Daystar\Final%20Documents\SD%20Obulex:Users:mac:Desktop:Personal:Daystar:Introduction%20to%20Computers%20Training%20Manual.docx!OLE_LINK2" TargetMode="Externa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file:///\\localhost\Users\mac\Desktop\Personal\Daystar\Final%20Documents\SD%20Obulex:Users:mac:Desktop:Personal:Daystar:Introduction%20to%20Computers%20Training%20Manual.docx!OLE_LINK3"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file:///\\localhost\Users\mac\Desktop\Personal\Daystar\Final%20Documents\SD%20Obulex:Users:mac:Desktop:Personal:Daystar:Introduction%20to%20Computers%20Training%20Manual.docx!OLE_LINK4" TargetMode="Externa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oleObject" Target="file:///\\localhost\Users\mac\Desktop\Personal\Daystar\Final%20Documents\SD%20Obulex:Users:mac:Desktop:Personal:Daystar:Introduction%20to%20Computers%20Training%20Manual.docx!OLE_LINK5"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www.learnerscoach.co.ke/history-and-introduction-to-compute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3006" y="2206580"/>
            <a:ext cx="9144000" cy="2387600"/>
          </a:xfrm>
        </p:spPr>
        <p:txBody>
          <a:bodyPr>
            <a:normAutofit fontScale="90000"/>
          </a:bodyPr>
          <a:lstStyle/>
          <a:p>
            <a:r>
              <a:rPr lang="en-US" b="1" dirty="0"/>
              <a:t>Introduction &amp; History of Computers </a:t>
            </a:r>
            <a:r>
              <a:rPr lang="en-US" dirty="0"/>
              <a:t>	</a:t>
            </a:r>
            <a:br>
              <a:rPr lang="en-US" dirty="0"/>
            </a:br>
            <a:endParaRPr lang="en-US" dirty="0"/>
          </a:p>
        </p:txBody>
      </p:sp>
    </p:spTree>
    <p:extLst>
      <p:ext uri="{BB962C8B-B14F-4D97-AF65-F5344CB8AC3E}">
        <p14:creationId xmlns:p14="http://schemas.microsoft.com/office/powerpoint/2010/main" val="1208841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33697" y="0"/>
            <a:ext cx="10515600" cy="1325563"/>
          </a:xfrm>
        </p:spPr>
        <p:txBody>
          <a:bodyPr/>
          <a:lstStyle/>
          <a:p>
            <a:r>
              <a:rPr lang="en-US" altLang="zh-CN" b="1" dirty="0" smtClean="0">
                <a:ea typeface="宋体" panose="02010600030101010101" pitchFamily="2" charset="-122"/>
              </a:rPr>
              <a:t>Generations of Computers</a:t>
            </a:r>
          </a:p>
        </p:txBody>
      </p:sp>
      <p:sp>
        <p:nvSpPr>
          <p:cNvPr id="8195" name="Rectangle 3"/>
          <p:cNvSpPr>
            <a:spLocks noGrp="1" noChangeArrowheads="1"/>
          </p:cNvSpPr>
          <p:nvPr>
            <p:ph type="body" idx="1"/>
          </p:nvPr>
        </p:nvSpPr>
        <p:spPr>
          <a:xfrm>
            <a:off x="733697" y="1081042"/>
            <a:ext cx="10515600" cy="4351338"/>
          </a:xfrm>
        </p:spPr>
        <p:txBody>
          <a:bodyPr>
            <a:noAutofit/>
          </a:bodyPr>
          <a:lstStyle/>
          <a:p>
            <a:pPr marL="0" indent="0">
              <a:buSzPct val="200000"/>
              <a:buFontTx/>
              <a:buChar char="•"/>
            </a:pPr>
            <a:r>
              <a:rPr lang="en-US" altLang="zh-CN" b="1" dirty="0">
                <a:solidFill>
                  <a:schemeClr val="tx2"/>
                </a:solidFill>
                <a:ea typeface="宋体" panose="02010600030101010101" pitchFamily="2" charset="-122"/>
              </a:rPr>
              <a:t>Disadvantages:</a:t>
            </a:r>
          </a:p>
          <a:p>
            <a:pPr marL="0" indent="0">
              <a:buSzPct val="200000"/>
              <a:buNone/>
            </a:pPr>
            <a:r>
              <a:rPr lang="en-US" altLang="zh-CN" dirty="0">
                <a:solidFill>
                  <a:schemeClr val="tx2"/>
                </a:solidFill>
                <a:ea typeface="宋体" panose="02010600030101010101" pitchFamily="2" charset="-122"/>
              </a:rPr>
              <a:t>(1) The functioning of these computers depended on the machine language.</a:t>
            </a:r>
          </a:p>
          <a:p>
            <a:pPr marL="0" indent="0">
              <a:buSzPct val="200000"/>
              <a:buNone/>
            </a:pPr>
            <a:r>
              <a:rPr lang="en-US" altLang="zh-CN" dirty="0">
                <a:solidFill>
                  <a:schemeClr val="tx2"/>
                </a:solidFill>
                <a:ea typeface="宋体" panose="02010600030101010101" pitchFamily="2" charset="-122"/>
              </a:rPr>
              <a:t>(2) There were generally designed as special-purpose computers. </a:t>
            </a:r>
          </a:p>
          <a:p>
            <a:pPr marL="0" indent="0">
              <a:buSzPct val="200000"/>
              <a:buNone/>
            </a:pPr>
            <a:r>
              <a:rPr lang="en-US" altLang="zh-CN" dirty="0">
                <a:solidFill>
                  <a:schemeClr val="tx2"/>
                </a:solidFill>
                <a:ea typeface="宋体" panose="02010600030101010101" pitchFamily="2" charset="-122"/>
              </a:rPr>
              <a:t>(3) The use of vacuum tube technology make these computers very large and bulky. </a:t>
            </a:r>
          </a:p>
          <a:p>
            <a:pPr marL="0" indent="0">
              <a:buSzPct val="200000"/>
              <a:buNone/>
            </a:pPr>
            <a:r>
              <a:rPr lang="en-US" altLang="zh-CN" dirty="0">
                <a:solidFill>
                  <a:schemeClr val="tx2"/>
                </a:solidFill>
                <a:ea typeface="宋体" panose="02010600030101010101" pitchFamily="2" charset="-122"/>
              </a:rPr>
              <a:t>(4) They were not easily transferable from one place to another due to their huge size and also required to be placed in cool places.</a:t>
            </a:r>
          </a:p>
          <a:p>
            <a:pPr marL="0" indent="0">
              <a:buSzPct val="200000"/>
              <a:buNone/>
            </a:pPr>
            <a:r>
              <a:rPr lang="en-US" altLang="zh-CN" dirty="0">
                <a:solidFill>
                  <a:schemeClr val="tx2"/>
                </a:solidFill>
                <a:ea typeface="宋体" panose="02010600030101010101" pitchFamily="2" charset="-122"/>
              </a:rPr>
              <a:t>(5) They were single tasking because they could execute only one program at a time.</a:t>
            </a:r>
          </a:p>
          <a:p>
            <a:pPr marL="0" indent="0">
              <a:buSzPct val="200000"/>
              <a:buNone/>
            </a:pPr>
            <a:r>
              <a:rPr lang="en-US" altLang="zh-CN" dirty="0">
                <a:solidFill>
                  <a:schemeClr val="tx2"/>
                </a:solidFill>
                <a:ea typeface="宋体" panose="02010600030101010101" pitchFamily="2" charset="-122"/>
              </a:rPr>
              <a:t>(6) The generated huge amount of heat and hence were prone to hardware faults.</a:t>
            </a:r>
          </a:p>
        </p:txBody>
      </p:sp>
    </p:spTree>
    <p:extLst>
      <p:ext uri="{BB962C8B-B14F-4D97-AF65-F5344CB8AC3E}">
        <p14:creationId xmlns:p14="http://schemas.microsoft.com/office/powerpoint/2010/main" val="226195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b="1" dirty="0" smtClean="0">
                <a:ea typeface="宋体" panose="02010600030101010101" pitchFamily="2" charset="-122"/>
              </a:rPr>
              <a:t>Generations of Computers</a:t>
            </a:r>
          </a:p>
        </p:txBody>
      </p:sp>
      <p:sp>
        <p:nvSpPr>
          <p:cNvPr id="9219" name="Rectangle 3"/>
          <p:cNvSpPr>
            <a:spLocks noGrp="1" noChangeArrowheads="1"/>
          </p:cNvSpPr>
          <p:nvPr>
            <p:ph type="body" idx="1"/>
          </p:nvPr>
        </p:nvSpPr>
        <p:spPr/>
        <p:txBody>
          <a:bodyPr>
            <a:normAutofit/>
          </a:bodyPr>
          <a:lstStyle/>
          <a:p>
            <a:pPr>
              <a:lnSpc>
                <a:spcPct val="90000"/>
              </a:lnSpc>
            </a:pPr>
            <a:r>
              <a:rPr lang="en-US" altLang="zh-CN" b="1" dirty="0">
                <a:solidFill>
                  <a:srgbClr val="FF0000"/>
                </a:solidFill>
                <a:ea typeface="宋体" panose="02010600030101010101" pitchFamily="2" charset="-122"/>
              </a:rPr>
              <a:t>Second Generation Computers</a:t>
            </a:r>
          </a:p>
          <a:p>
            <a:pPr>
              <a:lnSpc>
                <a:spcPct val="90000"/>
              </a:lnSpc>
              <a:buSzPct val="150000"/>
              <a:buFontTx/>
              <a:buChar char="•"/>
            </a:pPr>
            <a:r>
              <a:rPr lang="en-US" altLang="zh-CN" dirty="0">
                <a:solidFill>
                  <a:schemeClr val="tx2"/>
                </a:solidFill>
                <a:ea typeface="宋体" panose="02010600030101010101" pitchFamily="2" charset="-122"/>
              </a:rPr>
              <a:t>Employed during the period 1956-1963</a:t>
            </a:r>
          </a:p>
          <a:p>
            <a:pPr>
              <a:lnSpc>
                <a:spcPct val="90000"/>
              </a:lnSpc>
              <a:buSzPct val="150000"/>
              <a:buFontTx/>
              <a:buChar char="•"/>
            </a:pPr>
            <a:r>
              <a:rPr lang="en-US" altLang="zh-CN" dirty="0">
                <a:solidFill>
                  <a:schemeClr val="tx2"/>
                </a:solidFill>
                <a:ea typeface="宋体" panose="02010600030101010101" pitchFamily="2" charset="-122"/>
              </a:rPr>
              <a:t>Use </a:t>
            </a:r>
            <a:r>
              <a:rPr lang="en-US" altLang="zh-CN" dirty="0">
                <a:solidFill>
                  <a:srgbClr val="FF0000"/>
                </a:solidFill>
                <a:ea typeface="宋体" panose="02010600030101010101" pitchFamily="2" charset="-122"/>
              </a:rPr>
              <a:t>transistors</a:t>
            </a:r>
            <a:r>
              <a:rPr lang="en-US" altLang="zh-CN" dirty="0">
                <a:solidFill>
                  <a:schemeClr val="tx2"/>
                </a:solidFill>
                <a:ea typeface="宋体" panose="02010600030101010101" pitchFamily="2" charset="-122"/>
              </a:rPr>
              <a:t> in place of vacuum tubes in building the basic logic circuits.</a:t>
            </a:r>
          </a:p>
          <a:p>
            <a:pPr>
              <a:lnSpc>
                <a:spcPct val="90000"/>
              </a:lnSpc>
              <a:buSzPct val="150000"/>
              <a:buFontTx/>
              <a:buChar char="•"/>
            </a:pPr>
            <a:r>
              <a:rPr lang="en-US" altLang="zh-CN" b="1" dirty="0">
                <a:solidFill>
                  <a:schemeClr val="tx2"/>
                </a:solidFill>
                <a:ea typeface="宋体" panose="02010600030101010101" pitchFamily="2" charset="-122"/>
              </a:rPr>
              <a:t>Advantages: </a:t>
            </a:r>
            <a:r>
              <a:rPr lang="en-US" altLang="zh-CN" dirty="0">
                <a:solidFill>
                  <a:schemeClr val="tx2"/>
                </a:solidFill>
                <a:ea typeface="宋体" panose="02010600030101010101" pitchFamily="2" charset="-122"/>
              </a:rPr>
              <a:t>(1) Fastest computing devices of their time; (2) Easy to program because of the use assembly language; (3) Could be transferred from one place to other very easily because they were small and light; (4) Require very less power in carrying out their operations; (5) More reliable, did not require maintenance at regular intervals of time.</a:t>
            </a:r>
          </a:p>
        </p:txBody>
      </p:sp>
    </p:spTree>
    <p:extLst>
      <p:ext uri="{BB962C8B-B14F-4D97-AF65-F5344CB8AC3E}">
        <p14:creationId xmlns:p14="http://schemas.microsoft.com/office/powerpoint/2010/main" val="417776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CN" b="1" dirty="0" smtClean="0">
                <a:ea typeface="宋体" panose="02010600030101010101" pitchFamily="2" charset="-122"/>
              </a:rPr>
              <a:t>Generations of Computers</a:t>
            </a:r>
          </a:p>
        </p:txBody>
      </p:sp>
      <p:sp>
        <p:nvSpPr>
          <p:cNvPr id="10243" name="Rectangle 3"/>
          <p:cNvSpPr>
            <a:spLocks noGrp="1" noChangeArrowheads="1"/>
          </p:cNvSpPr>
          <p:nvPr>
            <p:ph type="body" idx="1"/>
          </p:nvPr>
        </p:nvSpPr>
        <p:spPr/>
        <p:txBody>
          <a:bodyPr/>
          <a:lstStyle/>
          <a:p>
            <a:pPr marL="0" indent="0">
              <a:buSzPct val="150000"/>
              <a:buFontTx/>
              <a:buChar char="•"/>
            </a:pPr>
            <a:r>
              <a:rPr lang="en-US" altLang="zh-CN" b="1" dirty="0">
                <a:solidFill>
                  <a:schemeClr val="tx2"/>
                </a:solidFill>
                <a:ea typeface="宋体" panose="02010600030101010101" pitchFamily="2" charset="-122"/>
              </a:rPr>
              <a:t>Disadvantages: </a:t>
            </a:r>
          </a:p>
          <a:p>
            <a:pPr marL="0" indent="0">
              <a:buSzPct val="150000"/>
              <a:buNone/>
            </a:pPr>
            <a:r>
              <a:rPr lang="en-US" altLang="zh-CN" dirty="0">
                <a:solidFill>
                  <a:schemeClr val="tx2"/>
                </a:solidFill>
                <a:ea typeface="宋体" panose="02010600030101010101" pitchFamily="2" charset="-122"/>
              </a:rPr>
              <a:t>(1)The input and output media were not improved to a considerable extent</a:t>
            </a:r>
          </a:p>
          <a:p>
            <a:pPr marL="0" indent="0">
              <a:buSzPct val="150000"/>
              <a:buNone/>
            </a:pPr>
            <a:r>
              <a:rPr lang="en-US" altLang="zh-CN" dirty="0">
                <a:solidFill>
                  <a:schemeClr val="tx2"/>
                </a:solidFill>
                <a:ea typeface="宋体" panose="02010600030101010101" pitchFamily="2" charset="-122"/>
              </a:rPr>
              <a:t>(2) Required to be placed in air-conditioned places</a:t>
            </a:r>
          </a:p>
          <a:p>
            <a:pPr marL="0" indent="0">
              <a:buSzPct val="150000"/>
              <a:buNone/>
            </a:pPr>
            <a:r>
              <a:rPr lang="en-US" altLang="zh-CN" dirty="0">
                <a:solidFill>
                  <a:schemeClr val="tx2"/>
                </a:solidFill>
                <a:ea typeface="宋体" panose="02010600030101010101" pitchFamily="2" charset="-122"/>
              </a:rPr>
              <a:t>(3) The cost of these computers was very high and they were beyond the reach of home users</a:t>
            </a:r>
          </a:p>
          <a:p>
            <a:pPr marL="0" indent="0">
              <a:buSzPct val="150000"/>
              <a:buNone/>
            </a:pPr>
            <a:r>
              <a:rPr lang="en-US" altLang="zh-CN" dirty="0">
                <a:solidFill>
                  <a:schemeClr val="tx2"/>
                </a:solidFill>
                <a:ea typeface="宋体" panose="02010600030101010101" pitchFamily="2" charset="-122"/>
              </a:rPr>
              <a:t>(4) Special-purpose computers and could execute only specific applications</a:t>
            </a:r>
          </a:p>
        </p:txBody>
      </p:sp>
    </p:spTree>
    <p:extLst>
      <p:ext uri="{BB962C8B-B14F-4D97-AF65-F5344CB8AC3E}">
        <p14:creationId xmlns:p14="http://schemas.microsoft.com/office/powerpoint/2010/main" val="373983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CN" b="1" dirty="0" smtClean="0">
                <a:ea typeface="宋体" panose="02010600030101010101" pitchFamily="2" charset="-122"/>
              </a:rPr>
              <a:t>Generations of Computers</a:t>
            </a:r>
          </a:p>
        </p:txBody>
      </p:sp>
      <p:sp>
        <p:nvSpPr>
          <p:cNvPr id="11267" name="Rectangle 3"/>
          <p:cNvSpPr>
            <a:spLocks noGrp="1" noChangeArrowheads="1"/>
          </p:cNvSpPr>
          <p:nvPr>
            <p:ph type="body" idx="1"/>
          </p:nvPr>
        </p:nvSpPr>
        <p:spPr>
          <a:xfrm>
            <a:off x="838200" y="1580606"/>
            <a:ext cx="10515600" cy="4596357"/>
          </a:xfrm>
        </p:spPr>
        <p:txBody>
          <a:bodyPr>
            <a:normAutofit/>
          </a:bodyPr>
          <a:lstStyle/>
          <a:p>
            <a:r>
              <a:rPr lang="en-US" altLang="zh-CN" b="1" dirty="0">
                <a:solidFill>
                  <a:srgbClr val="FF0000"/>
                </a:solidFill>
                <a:ea typeface="宋体" panose="02010600030101010101" pitchFamily="2" charset="-122"/>
              </a:rPr>
              <a:t>Third Generation Computers</a:t>
            </a:r>
          </a:p>
          <a:p>
            <a:pPr>
              <a:buSzPct val="150000"/>
              <a:buFontTx/>
              <a:buChar char="•"/>
            </a:pPr>
            <a:r>
              <a:rPr lang="en-US" altLang="zh-CN" dirty="0">
                <a:solidFill>
                  <a:schemeClr val="tx2"/>
                </a:solidFill>
                <a:ea typeface="宋体" panose="02010600030101010101" pitchFamily="2" charset="-122"/>
              </a:rPr>
              <a:t>Employed during the period 1964-1975</a:t>
            </a:r>
          </a:p>
          <a:p>
            <a:pPr>
              <a:buSzPct val="150000"/>
              <a:buFontTx/>
              <a:buChar char="•"/>
            </a:pPr>
            <a:r>
              <a:rPr lang="en-US" altLang="zh-CN" dirty="0">
                <a:solidFill>
                  <a:schemeClr val="tx2"/>
                </a:solidFill>
                <a:ea typeface="宋体" panose="02010600030101010101" pitchFamily="2" charset="-122"/>
              </a:rPr>
              <a:t>Use of </a:t>
            </a:r>
            <a:r>
              <a:rPr lang="en-US" altLang="zh-CN" dirty="0">
                <a:solidFill>
                  <a:srgbClr val="FF0000"/>
                </a:solidFill>
                <a:ea typeface="宋体" panose="02010600030101010101" pitchFamily="2" charset="-122"/>
              </a:rPr>
              <a:t>Integrated Circuits</a:t>
            </a:r>
          </a:p>
          <a:p>
            <a:pPr>
              <a:buSzPct val="150000"/>
              <a:buFontTx/>
              <a:buChar char="•"/>
            </a:pPr>
            <a:r>
              <a:rPr lang="en-US" altLang="zh-CN" b="1" dirty="0">
                <a:solidFill>
                  <a:schemeClr val="tx2"/>
                </a:solidFill>
                <a:ea typeface="宋体" panose="02010600030101010101" pitchFamily="2" charset="-122"/>
              </a:rPr>
              <a:t>Advantages: </a:t>
            </a:r>
            <a:r>
              <a:rPr lang="en-US" altLang="zh-CN" dirty="0">
                <a:solidFill>
                  <a:schemeClr val="tx2"/>
                </a:solidFill>
                <a:ea typeface="宋体" panose="02010600030101010101" pitchFamily="2" charset="-122"/>
              </a:rPr>
              <a:t>(1) Fastest computing devices; (2) Very productive; (3) Easily transportable from one place to another because of their small size; (4) Use high-level languages; (5) Could be installed very easily and required less space; (6) Can execute any type of application. (7) More reliable and require less frequent maintenance schedules.</a:t>
            </a:r>
          </a:p>
        </p:txBody>
      </p:sp>
    </p:spTree>
    <p:extLst>
      <p:ext uri="{BB962C8B-B14F-4D97-AF65-F5344CB8AC3E}">
        <p14:creationId xmlns:p14="http://schemas.microsoft.com/office/powerpoint/2010/main" val="125923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b="1" dirty="0" smtClean="0">
                <a:ea typeface="宋体" panose="02010600030101010101" pitchFamily="2" charset="-122"/>
              </a:rPr>
              <a:t>Generations of Computers</a:t>
            </a:r>
          </a:p>
        </p:txBody>
      </p:sp>
      <p:sp>
        <p:nvSpPr>
          <p:cNvPr id="12291" name="Rectangle 3"/>
          <p:cNvSpPr>
            <a:spLocks noGrp="1" noChangeArrowheads="1"/>
          </p:cNvSpPr>
          <p:nvPr>
            <p:ph type="body" idx="1"/>
          </p:nvPr>
        </p:nvSpPr>
        <p:spPr/>
        <p:txBody>
          <a:bodyPr>
            <a:normAutofit/>
          </a:bodyPr>
          <a:lstStyle/>
          <a:p>
            <a:pPr marL="0" indent="0">
              <a:buNone/>
            </a:pPr>
            <a:r>
              <a:rPr lang="en-US" altLang="zh-CN" b="1" dirty="0">
                <a:solidFill>
                  <a:schemeClr val="tx2"/>
                </a:solidFill>
                <a:ea typeface="宋体" panose="02010600030101010101" pitchFamily="2" charset="-122"/>
              </a:rPr>
              <a:t>Disadvantages:</a:t>
            </a:r>
          </a:p>
          <a:p>
            <a:pPr marL="0" indent="0">
              <a:buNone/>
            </a:pPr>
            <a:r>
              <a:rPr lang="en-US" altLang="zh-CN" dirty="0">
                <a:solidFill>
                  <a:schemeClr val="tx2"/>
                </a:solidFill>
                <a:ea typeface="宋体" panose="02010600030101010101" pitchFamily="2" charset="-122"/>
              </a:rPr>
              <a:t>(1)The storage capacity of these computers was still very small;</a:t>
            </a:r>
          </a:p>
          <a:p>
            <a:pPr marL="0" indent="0">
              <a:buNone/>
            </a:pPr>
            <a:r>
              <a:rPr lang="en-US" altLang="zh-CN" dirty="0">
                <a:solidFill>
                  <a:schemeClr val="tx2"/>
                </a:solidFill>
                <a:ea typeface="宋体" panose="02010600030101010101" pitchFamily="2" charset="-122"/>
              </a:rPr>
              <a:t>(2) The performance of these computers degraded while executing large applications, involving complex computations because of the small storage capacity;</a:t>
            </a:r>
          </a:p>
          <a:p>
            <a:pPr marL="0" indent="0">
              <a:buNone/>
            </a:pPr>
            <a:r>
              <a:rPr lang="en-US" altLang="zh-CN" dirty="0">
                <a:solidFill>
                  <a:schemeClr val="tx2"/>
                </a:solidFill>
                <a:ea typeface="宋体" panose="02010600030101010101" pitchFamily="2" charset="-122"/>
              </a:rPr>
              <a:t>(3) The cost of these computers was very high;</a:t>
            </a:r>
          </a:p>
          <a:p>
            <a:pPr marL="0" indent="0">
              <a:buNone/>
            </a:pPr>
            <a:r>
              <a:rPr lang="en-US" altLang="zh-CN" dirty="0">
                <a:solidFill>
                  <a:schemeClr val="tx2"/>
                </a:solidFill>
                <a:ea typeface="宋体" panose="02010600030101010101" pitchFamily="2" charset="-122"/>
              </a:rPr>
              <a:t>(4) They were still required to be placed in air-conditioned places.</a:t>
            </a:r>
          </a:p>
        </p:txBody>
      </p:sp>
    </p:spTree>
    <p:extLst>
      <p:ext uri="{BB962C8B-B14F-4D97-AF65-F5344CB8AC3E}">
        <p14:creationId xmlns:p14="http://schemas.microsoft.com/office/powerpoint/2010/main" val="343667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zh-CN" b="1" dirty="0" smtClean="0">
                <a:ea typeface="宋体" panose="02010600030101010101" pitchFamily="2" charset="-122"/>
              </a:rPr>
              <a:t>Generations of Computers</a:t>
            </a:r>
          </a:p>
        </p:txBody>
      </p:sp>
      <p:sp>
        <p:nvSpPr>
          <p:cNvPr id="13315" name="Rectangle 3"/>
          <p:cNvSpPr>
            <a:spLocks noGrp="1" noChangeArrowheads="1"/>
          </p:cNvSpPr>
          <p:nvPr>
            <p:ph type="body" idx="1"/>
          </p:nvPr>
        </p:nvSpPr>
        <p:spPr/>
        <p:txBody>
          <a:bodyPr/>
          <a:lstStyle/>
          <a:p>
            <a:r>
              <a:rPr lang="en-US" altLang="zh-CN" b="1" dirty="0">
                <a:solidFill>
                  <a:srgbClr val="FF0000"/>
                </a:solidFill>
                <a:ea typeface="宋体" panose="02010600030101010101" pitchFamily="2" charset="-122"/>
              </a:rPr>
              <a:t>Fourth Generation Computers</a:t>
            </a:r>
          </a:p>
          <a:p>
            <a:pPr>
              <a:buSzPct val="150000"/>
              <a:buFontTx/>
              <a:buChar char="•"/>
            </a:pPr>
            <a:r>
              <a:rPr lang="en-US" altLang="zh-CN" dirty="0">
                <a:solidFill>
                  <a:schemeClr val="tx2"/>
                </a:solidFill>
                <a:ea typeface="宋体" panose="02010600030101010101" pitchFamily="2" charset="-122"/>
              </a:rPr>
              <a:t>Employed during 1975-1989</a:t>
            </a:r>
          </a:p>
          <a:p>
            <a:pPr>
              <a:buSzPct val="150000"/>
              <a:buFontTx/>
              <a:buChar char="•"/>
            </a:pPr>
            <a:r>
              <a:rPr lang="en-US" altLang="zh-CN" dirty="0">
                <a:solidFill>
                  <a:schemeClr val="tx2"/>
                </a:solidFill>
                <a:ea typeface="宋体" panose="02010600030101010101" pitchFamily="2" charset="-122"/>
              </a:rPr>
              <a:t>Use </a:t>
            </a:r>
            <a:r>
              <a:rPr lang="en-US" altLang="zh-CN" dirty="0">
                <a:solidFill>
                  <a:srgbClr val="FF0000"/>
                </a:solidFill>
                <a:ea typeface="宋体" panose="02010600030101010101" pitchFamily="2" charset="-122"/>
              </a:rPr>
              <a:t>of Large Scale Integration technology </a:t>
            </a:r>
            <a:r>
              <a:rPr lang="en-US" altLang="zh-CN" dirty="0">
                <a:solidFill>
                  <a:schemeClr val="tx2"/>
                </a:solidFill>
                <a:ea typeface="宋体" panose="02010600030101010101" pitchFamily="2" charset="-122"/>
              </a:rPr>
              <a:t>and </a:t>
            </a:r>
            <a:r>
              <a:rPr lang="en-US" altLang="zh-CN" dirty="0">
                <a:solidFill>
                  <a:srgbClr val="FF0000"/>
                </a:solidFill>
                <a:ea typeface="宋体" panose="02010600030101010101" pitchFamily="2" charset="-122"/>
              </a:rPr>
              <a:t>Very Large Scale Integration technology</a:t>
            </a:r>
          </a:p>
          <a:p>
            <a:pPr>
              <a:buSzPct val="150000"/>
              <a:buFontTx/>
              <a:buChar char="•"/>
            </a:pPr>
            <a:r>
              <a:rPr lang="en-US" altLang="zh-CN" dirty="0">
                <a:solidFill>
                  <a:schemeClr val="tx2"/>
                </a:solidFill>
                <a:ea typeface="宋体" panose="02010600030101010101" pitchFamily="2" charset="-122"/>
              </a:rPr>
              <a:t>The term Personal Computer (PC) became known to the people during this era. </a:t>
            </a:r>
          </a:p>
        </p:txBody>
      </p:sp>
    </p:spTree>
    <p:extLst>
      <p:ext uri="{BB962C8B-B14F-4D97-AF65-F5344CB8AC3E}">
        <p14:creationId xmlns:p14="http://schemas.microsoft.com/office/powerpoint/2010/main" val="33676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b="1" dirty="0" smtClean="0">
                <a:ea typeface="宋体" panose="02010600030101010101" pitchFamily="2" charset="-122"/>
              </a:rPr>
              <a:t>Generations of Computers</a:t>
            </a:r>
          </a:p>
        </p:txBody>
      </p:sp>
      <p:sp>
        <p:nvSpPr>
          <p:cNvPr id="14339" name="Rectangle 3"/>
          <p:cNvSpPr>
            <a:spLocks noGrp="1" noChangeArrowheads="1"/>
          </p:cNvSpPr>
          <p:nvPr>
            <p:ph type="body" idx="1"/>
          </p:nvPr>
        </p:nvSpPr>
        <p:spPr/>
        <p:txBody>
          <a:bodyPr>
            <a:normAutofit/>
          </a:bodyPr>
          <a:lstStyle/>
          <a:p>
            <a:pPr marL="0" indent="0">
              <a:buNone/>
            </a:pPr>
            <a:r>
              <a:rPr lang="en-US" altLang="zh-CN" b="1" dirty="0">
                <a:solidFill>
                  <a:schemeClr val="tx2"/>
                </a:solidFill>
                <a:ea typeface="宋体" panose="02010600030101010101" pitchFamily="2" charset="-122"/>
              </a:rPr>
              <a:t>Advantages: </a:t>
            </a:r>
          </a:p>
          <a:p>
            <a:pPr marL="0" indent="0">
              <a:buNone/>
            </a:pPr>
            <a:r>
              <a:rPr lang="en-US" altLang="zh-CN" dirty="0">
                <a:solidFill>
                  <a:schemeClr val="tx2"/>
                </a:solidFill>
                <a:ea typeface="宋体" panose="02010600030101010101" pitchFamily="2" charset="-122"/>
              </a:rPr>
              <a:t>(1) Very powerful in terms of their processing speed and access time; </a:t>
            </a:r>
          </a:p>
          <a:p>
            <a:pPr marL="0" indent="0">
              <a:buNone/>
            </a:pPr>
            <a:r>
              <a:rPr lang="en-US" altLang="zh-CN" dirty="0">
                <a:solidFill>
                  <a:schemeClr val="tx2"/>
                </a:solidFill>
                <a:ea typeface="宋体" panose="02010600030101010101" pitchFamily="2" charset="-122"/>
              </a:rPr>
              <a:t>(2) Storage capacity was very large and faster;</a:t>
            </a:r>
          </a:p>
          <a:p>
            <a:pPr marL="0" indent="0">
              <a:buNone/>
            </a:pPr>
            <a:r>
              <a:rPr lang="en-US" altLang="zh-CN" dirty="0">
                <a:solidFill>
                  <a:schemeClr val="tx2"/>
                </a:solidFill>
                <a:ea typeface="宋体" panose="02010600030101010101" pitchFamily="2" charset="-122"/>
              </a:rPr>
              <a:t>(3) Highly reliable and required very less maintenance;</a:t>
            </a:r>
          </a:p>
          <a:p>
            <a:pPr marL="0" indent="0">
              <a:buNone/>
            </a:pPr>
            <a:r>
              <a:rPr lang="en-US" altLang="zh-CN" dirty="0">
                <a:solidFill>
                  <a:schemeClr val="tx2"/>
                </a:solidFill>
                <a:ea typeface="宋体" panose="02010600030101010101" pitchFamily="2" charset="-122"/>
              </a:rPr>
              <a:t>(4) User-friendly environment; </a:t>
            </a:r>
          </a:p>
          <a:p>
            <a:pPr marL="0" indent="0">
              <a:buNone/>
            </a:pPr>
            <a:r>
              <a:rPr lang="en-US" altLang="zh-CN" dirty="0">
                <a:solidFill>
                  <a:schemeClr val="tx2"/>
                </a:solidFill>
                <a:ea typeface="宋体" panose="02010600030101010101" pitchFamily="2" charset="-122"/>
              </a:rPr>
              <a:t>(5) Programs written on these computers were highly portable; </a:t>
            </a:r>
          </a:p>
          <a:p>
            <a:pPr marL="0" indent="0">
              <a:buNone/>
            </a:pPr>
            <a:r>
              <a:rPr lang="en-US" altLang="zh-CN" dirty="0">
                <a:solidFill>
                  <a:schemeClr val="tx2"/>
                </a:solidFill>
                <a:ea typeface="宋体" panose="02010600030101010101" pitchFamily="2" charset="-122"/>
              </a:rPr>
              <a:t>(6) Versatile and suitable for every type of applications;</a:t>
            </a:r>
          </a:p>
          <a:p>
            <a:pPr marL="0" indent="0">
              <a:buNone/>
            </a:pPr>
            <a:r>
              <a:rPr lang="en-US" altLang="zh-CN" dirty="0">
                <a:solidFill>
                  <a:schemeClr val="tx2"/>
                </a:solidFill>
                <a:ea typeface="宋体" panose="02010600030101010101" pitchFamily="2" charset="-122"/>
              </a:rPr>
              <a:t>(7) Require very less power to operate.</a:t>
            </a:r>
          </a:p>
        </p:txBody>
      </p:sp>
    </p:spTree>
    <p:extLst>
      <p:ext uri="{BB962C8B-B14F-4D97-AF65-F5344CB8AC3E}">
        <p14:creationId xmlns:p14="http://schemas.microsoft.com/office/powerpoint/2010/main" val="171369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CN" b="1" dirty="0" smtClean="0">
                <a:ea typeface="宋体" panose="02010600030101010101" pitchFamily="2" charset="-122"/>
              </a:rPr>
              <a:t>Generations of Computers</a:t>
            </a:r>
          </a:p>
        </p:txBody>
      </p:sp>
      <p:sp>
        <p:nvSpPr>
          <p:cNvPr id="15363" name="Rectangle 3"/>
          <p:cNvSpPr>
            <a:spLocks noGrp="1" noChangeArrowheads="1"/>
          </p:cNvSpPr>
          <p:nvPr>
            <p:ph type="body" idx="1"/>
          </p:nvPr>
        </p:nvSpPr>
        <p:spPr/>
        <p:txBody>
          <a:bodyPr/>
          <a:lstStyle/>
          <a:p>
            <a:pPr marL="0" indent="0">
              <a:buNone/>
            </a:pPr>
            <a:r>
              <a:rPr lang="en-US" altLang="zh-CN" b="1" dirty="0">
                <a:solidFill>
                  <a:schemeClr val="tx2"/>
                </a:solidFill>
                <a:ea typeface="宋体" panose="02010600030101010101" pitchFamily="2" charset="-122"/>
              </a:rPr>
              <a:t>Disadvantages: </a:t>
            </a:r>
          </a:p>
          <a:p>
            <a:pPr marL="0" indent="0">
              <a:buNone/>
            </a:pPr>
            <a:r>
              <a:rPr lang="en-US" altLang="zh-CN" dirty="0">
                <a:solidFill>
                  <a:schemeClr val="tx2"/>
                </a:solidFill>
                <a:ea typeface="宋体" panose="02010600030101010101" pitchFamily="2" charset="-122"/>
              </a:rPr>
              <a:t>(1) The soldering of LSI and VLSI chips on the wiring board was not an easy task and required complicated technologies to bind these chips on the wiring board;</a:t>
            </a:r>
          </a:p>
          <a:p>
            <a:pPr marL="0" indent="0">
              <a:buNone/>
            </a:pPr>
            <a:r>
              <a:rPr lang="en-US" altLang="zh-CN" dirty="0">
                <a:solidFill>
                  <a:schemeClr val="tx2"/>
                </a:solidFill>
                <a:ea typeface="宋体" panose="02010600030101010101" pitchFamily="2" charset="-122"/>
              </a:rPr>
              <a:t>(2) The working of these computers is still dependent on the instructions given by the programmer.</a:t>
            </a:r>
          </a:p>
        </p:txBody>
      </p:sp>
    </p:spTree>
    <p:extLst>
      <p:ext uri="{BB962C8B-B14F-4D97-AF65-F5344CB8AC3E}">
        <p14:creationId xmlns:p14="http://schemas.microsoft.com/office/powerpoint/2010/main" val="310924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CN" b="1" dirty="0" smtClean="0">
                <a:ea typeface="宋体" panose="02010600030101010101" pitchFamily="2" charset="-122"/>
              </a:rPr>
              <a:t>Generations of Computers</a:t>
            </a:r>
          </a:p>
        </p:txBody>
      </p:sp>
      <p:sp>
        <p:nvSpPr>
          <p:cNvPr id="16387" name="Rectangle 3"/>
          <p:cNvSpPr>
            <a:spLocks noGrp="1" noChangeArrowheads="1"/>
          </p:cNvSpPr>
          <p:nvPr>
            <p:ph type="body" idx="1"/>
          </p:nvPr>
        </p:nvSpPr>
        <p:spPr/>
        <p:txBody>
          <a:bodyPr/>
          <a:lstStyle/>
          <a:p>
            <a:r>
              <a:rPr lang="en-US" altLang="zh-CN" b="1" dirty="0" smtClean="0">
                <a:solidFill>
                  <a:srgbClr val="FF0000"/>
                </a:solidFill>
                <a:ea typeface="宋体" panose="02010600030101010101" pitchFamily="2" charset="-122"/>
              </a:rPr>
              <a:t>Fifth Generation Computers</a:t>
            </a:r>
          </a:p>
          <a:p>
            <a:pPr>
              <a:buSzPct val="150000"/>
              <a:buFontTx/>
              <a:buChar char="•"/>
            </a:pPr>
            <a:r>
              <a:rPr lang="en-US" altLang="zh-CN" dirty="0">
                <a:solidFill>
                  <a:schemeClr val="tx2"/>
                </a:solidFill>
                <a:ea typeface="宋体" panose="02010600030101010101" pitchFamily="2" charset="-122"/>
              </a:rPr>
              <a:t>The different types of modern digital computers come under this category. </a:t>
            </a:r>
          </a:p>
          <a:p>
            <a:pPr>
              <a:buSzPct val="150000"/>
              <a:buFontTx/>
              <a:buChar char="•"/>
            </a:pPr>
            <a:r>
              <a:rPr lang="en-US" altLang="zh-CN" dirty="0">
                <a:solidFill>
                  <a:schemeClr val="tx2"/>
                </a:solidFill>
                <a:ea typeface="宋体" panose="02010600030101010101" pitchFamily="2" charset="-122"/>
              </a:rPr>
              <a:t>Use </a:t>
            </a:r>
            <a:r>
              <a:rPr lang="en-US" altLang="zh-CN" dirty="0">
                <a:solidFill>
                  <a:srgbClr val="FF0000"/>
                </a:solidFill>
                <a:ea typeface="宋体" panose="02010600030101010101" pitchFamily="2" charset="-122"/>
              </a:rPr>
              <a:t>Ultra Large Scale Integration technology </a:t>
            </a:r>
            <a:r>
              <a:rPr lang="en-US" altLang="zh-CN" dirty="0">
                <a:solidFill>
                  <a:schemeClr val="tx2"/>
                </a:solidFill>
                <a:ea typeface="宋体" panose="02010600030101010101" pitchFamily="2" charset="-122"/>
              </a:rPr>
              <a:t>that allows almost ten million electronic components to be fabricated on one small chip.</a:t>
            </a:r>
          </a:p>
        </p:txBody>
      </p:sp>
    </p:spTree>
    <p:extLst>
      <p:ext uri="{BB962C8B-B14F-4D97-AF65-F5344CB8AC3E}">
        <p14:creationId xmlns:p14="http://schemas.microsoft.com/office/powerpoint/2010/main" val="32455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CN" b="1" dirty="0" smtClean="0">
                <a:ea typeface="宋体" panose="02010600030101010101" pitchFamily="2" charset="-122"/>
              </a:rPr>
              <a:t>Generations of Computers</a:t>
            </a:r>
          </a:p>
        </p:txBody>
      </p:sp>
      <p:sp>
        <p:nvSpPr>
          <p:cNvPr id="17411" name="Rectangle 3"/>
          <p:cNvSpPr>
            <a:spLocks noGrp="1" noChangeArrowheads="1"/>
          </p:cNvSpPr>
          <p:nvPr>
            <p:ph type="body" idx="1"/>
          </p:nvPr>
        </p:nvSpPr>
        <p:spPr>
          <a:xfrm>
            <a:off x="563880" y="1690688"/>
            <a:ext cx="10515600" cy="4351338"/>
          </a:xfrm>
        </p:spPr>
        <p:txBody>
          <a:bodyPr>
            <a:normAutofit/>
          </a:bodyPr>
          <a:lstStyle/>
          <a:p>
            <a:pPr marL="0" indent="0">
              <a:buNone/>
            </a:pPr>
            <a:r>
              <a:rPr lang="en-US" altLang="zh-CN" b="1" dirty="0">
                <a:solidFill>
                  <a:schemeClr val="tx2"/>
                </a:solidFill>
                <a:ea typeface="宋体" panose="02010600030101010101" pitchFamily="2" charset="-122"/>
              </a:rPr>
              <a:t>Advantages: </a:t>
            </a:r>
          </a:p>
          <a:p>
            <a:pPr marL="0" indent="0">
              <a:buNone/>
            </a:pPr>
            <a:r>
              <a:rPr lang="en-US" altLang="zh-CN" dirty="0">
                <a:solidFill>
                  <a:schemeClr val="tx2"/>
                </a:solidFill>
                <a:ea typeface="宋体" panose="02010600030101010101" pitchFamily="2" charset="-122"/>
              </a:rPr>
              <a:t>(1) Fastest and powerful computers till date; </a:t>
            </a:r>
          </a:p>
          <a:p>
            <a:pPr marL="0" indent="0">
              <a:buNone/>
            </a:pPr>
            <a:r>
              <a:rPr lang="en-US" altLang="zh-CN" dirty="0">
                <a:solidFill>
                  <a:schemeClr val="tx2"/>
                </a:solidFill>
                <a:ea typeface="宋体" panose="02010600030101010101" pitchFamily="2" charset="-122"/>
              </a:rPr>
              <a:t>(2) Being able to execute a large number of applications at the same time and that too at a very high speed; </a:t>
            </a:r>
          </a:p>
          <a:p>
            <a:pPr marL="0" indent="0">
              <a:buNone/>
            </a:pPr>
            <a:r>
              <a:rPr lang="en-US" altLang="zh-CN" dirty="0">
                <a:solidFill>
                  <a:schemeClr val="tx2"/>
                </a:solidFill>
                <a:ea typeface="宋体" panose="02010600030101010101" pitchFamily="2" charset="-122"/>
              </a:rPr>
              <a:t>(3) Decreasing the size of these computers to a large extent; </a:t>
            </a:r>
          </a:p>
          <a:p>
            <a:pPr marL="0" indent="0">
              <a:buNone/>
            </a:pPr>
            <a:r>
              <a:rPr lang="en-US" altLang="zh-CN" dirty="0">
                <a:solidFill>
                  <a:schemeClr val="tx2"/>
                </a:solidFill>
                <a:ea typeface="宋体" panose="02010600030101010101" pitchFamily="2" charset="-122"/>
              </a:rPr>
              <a:t>(4)The users of these computers find it very comfortable to use them because of the several additional multimedia features; </a:t>
            </a:r>
          </a:p>
          <a:p>
            <a:pPr marL="0" indent="0">
              <a:buNone/>
            </a:pPr>
            <a:r>
              <a:rPr lang="en-US" altLang="zh-CN" dirty="0">
                <a:solidFill>
                  <a:schemeClr val="tx2"/>
                </a:solidFill>
                <a:ea typeface="宋体" panose="02010600030101010101" pitchFamily="2" charset="-122"/>
              </a:rPr>
              <a:t>(5) They are versatile for communications and resource sharing.</a:t>
            </a:r>
          </a:p>
        </p:txBody>
      </p:sp>
    </p:spTree>
    <p:extLst>
      <p:ext uri="{BB962C8B-B14F-4D97-AF65-F5344CB8AC3E}">
        <p14:creationId xmlns:p14="http://schemas.microsoft.com/office/powerpoint/2010/main" val="161951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AU" altLang="en-US" b="1" dirty="0" smtClean="0"/>
              <a:t>Topics of Discussion</a:t>
            </a:r>
          </a:p>
        </p:txBody>
      </p:sp>
      <p:sp>
        <p:nvSpPr>
          <p:cNvPr id="4099" name="Rectangle 3"/>
          <p:cNvSpPr>
            <a:spLocks noGrp="1" noChangeArrowheads="1"/>
          </p:cNvSpPr>
          <p:nvPr>
            <p:ph idx="1"/>
          </p:nvPr>
        </p:nvSpPr>
        <p:spPr>
          <a:xfrm>
            <a:off x="2362200" y="2057400"/>
            <a:ext cx="8077200" cy="4572000"/>
          </a:xfrm>
        </p:spPr>
        <p:txBody>
          <a:bodyPr>
            <a:normAutofit fontScale="92500" lnSpcReduction="20000"/>
          </a:bodyPr>
          <a:lstStyle/>
          <a:p>
            <a:pPr eaLnBrk="1" hangingPunct="1">
              <a:lnSpc>
                <a:spcPct val="90000"/>
              </a:lnSpc>
            </a:pPr>
            <a:r>
              <a:rPr lang="en-US" altLang="en-US" sz="3000" dirty="0" smtClean="0"/>
              <a:t>Introduction to Computer</a:t>
            </a:r>
          </a:p>
          <a:p>
            <a:pPr eaLnBrk="1" hangingPunct="1">
              <a:lnSpc>
                <a:spcPct val="90000"/>
              </a:lnSpc>
            </a:pPr>
            <a:endParaRPr lang="en-US" altLang="en-US" sz="3000" dirty="0" smtClean="0"/>
          </a:p>
          <a:p>
            <a:pPr eaLnBrk="1" hangingPunct="1">
              <a:lnSpc>
                <a:spcPct val="90000"/>
              </a:lnSpc>
            </a:pPr>
            <a:r>
              <a:rPr lang="en-US" altLang="en-US" sz="3000" dirty="0" smtClean="0"/>
              <a:t>History </a:t>
            </a:r>
            <a:r>
              <a:rPr lang="en-US" altLang="en-US" sz="3000" dirty="0"/>
              <a:t>and evolution of computing devices</a:t>
            </a:r>
            <a:br>
              <a:rPr lang="en-US" altLang="en-US" sz="3000" dirty="0"/>
            </a:br>
            <a:endParaRPr lang="en-US" altLang="en-US" sz="3000" dirty="0"/>
          </a:p>
          <a:p>
            <a:pPr eaLnBrk="1" hangingPunct="1">
              <a:lnSpc>
                <a:spcPct val="90000"/>
              </a:lnSpc>
            </a:pPr>
            <a:r>
              <a:rPr lang="en-US" altLang="en-US" sz="3000" dirty="0"/>
              <a:t>Generations of computers</a:t>
            </a:r>
            <a:br>
              <a:rPr lang="en-US" altLang="en-US" sz="3000" dirty="0"/>
            </a:br>
            <a:endParaRPr lang="en-US" altLang="en-US" sz="3000" dirty="0"/>
          </a:p>
          <a:p>
            <a:pPr eaLnBrk="1" hangingPunct="1">
              <a:lnSpc>
                <a:spcPct val="90000"/>
              </a:lnSpc>
            </a:pPr>
            <a:r>
              <a:rPr lang="en-US" altLang="en-US" sz="3000" dirty="0"/>
              <a:t>Classification of </a:t>
            </a:r>
            <a:r>
              <a:rPr lang="en-US" altLang="en-US" sz="3000" dirty="0" smtClean="0"/>
              <a:t>computers</a:t>
            </a:r>
          </a:p>
          <a:p>
            <a:pPr eaLnBrk="1" hangingPunct="1">
              <a:lnSpc>
                <a:spcPct val="90000"/>
              </a:lnSpc>
            </a:pPr>
            <a:endParaRPr lang="en-US" altLang="en-US" sz="3000" dirty="0" smtClean="0"/>
          </a:p>
          <a:p>
            <a:pPr eaLnBrk="1" hangingPunct="1">
              <a:lnSpc>
                <a:spcPct val="90000"/>
              </a:lnSpc>
            </a:pPr>
            <a:r>
              <a:rPr lang="en-US" altLang="en-US" sz="3000" dirty="0" smtClean="0"/>
              <a:t>Applications of Computer</a:t>
            </a:r>
            <a:r>
              <a:rPr lang="en-US" altLang="en-US" sz="3000" dirty="0"/>
              <a:t/>
            </a:r>
            <a:br>
              <a:rPr lang="en-US" altLang="en-US" sz="3000" dirty="0"/>
            </a:br>
            <a:r>
              <a:rPr lang="en-US" altLang="en-US" sz="3000" dirty="0"/>
              <a:t/>
            </a:r>
            <a:br>
              <a:rPr lang="en-US" altLang="en-US" sz="3000" dirty="0"/>
            </a:br>
            <a:endParaRPr lang="en-US" altLang="en-US" sz="3000" dirty="0"/>
          </a:p>
          <a:p>
            <a:pPr eaLnBrk="1" hangingPunct="1">
              <a:lnSpc>
                <a:spcPct val="90000"/>
              </a:lnSpc>
              <a:spcBef>
                <a:spcPct val="0"/>
              </a:spcBef>
              <a:buClrTx/>
              <a:buSzTx/>
              <a:buFontTx/>
              <a:buNone/>
            </a:pPr>
            <a:endParaRPr lang="en-US" altLang="en-US" sz="3000" dirty="0">
              <a:latin typeface="Times New Roman" panose="02020603050405020304" pitchFamily="18" charset="0"/>
            </a:endParaRPr>
          </a:p>
        </p:txBody>
      </p:sp>
    </p:spTree>
    <p:extLst>
      <p:ext uri="{BB962C8B-B14F-4D97-AF65-F5344CB8AC3E}">
        <p14:creationId xmlns:p14="http://schemas.microsoft.com/office/powerpoint/2010/main" val="10350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CN" b="1" dirty="0" smtClean="0">
                <a:ea typeface="宋体" panose="02010600030101010101" pitchFamily="2" charset="-122"/>
              </a:rPr>
              <a:t>Classification of Computers</a:t>
            </a:r>
          </a:p>
        </p:txBody>
      </p:sp>
      <p:sp>
        <p:nvSpPr>
          <p:cNvPr id="18435" name="Rectangle 3"/>
          <p:cNvSpPr>
            <a:spLocks noGrp="1" noChangeArrowheads="1"/>
          </p:cNvSpPr>
          <p:nvPr>
            <p:ph type="body" idx="1"/>
          </p:nvPr>
        </p:nvSpPr>
        <p:spPr/>
        <p:txBody>
          <a:bodyPr/>
          <a:lstStyle/>
          <a:p>
            <a:r>
              <a:rPr lang="en-US" altLang="zh-CN" dirty="0" smtClean="0">
                <a:ea typeface="宋体" panose="02010600030101010101" pitchFamily="2" charset="-122"/>
              </a:rPr>
              <a:t>We can classify the computers according to the following three criteria:</a:t>
            </a:r>
          </a:p>
          <a:p>
            <a:pPr>
              <a:buFont typeface="Wingdings" panose="05000000000000000000" pitchFamily="2" charset="2"/>
              <a:buNone/>
            </a:pPr>
            <a:r>
              <a:rPr lang="en-US" altLang="zh-CN" dirty="0" smtClean="0">
                <a:ea typeface="宋体" panose="02010600030101010101" pitchFamily="2" charset="-122"/>
              </a:rPr>
              <a:t>(1) Based on operating principles</a:t>
            </a:r>
          </a:p>
          <a:p>
            <a:pPr>
              <a:buFont typeface="Wingdings" panose="05000000000000000000" pitchFamily="2" charset="2"/>
              <a:buNone/>
            </a:pPr>
            <a:r>
              <a:rPr lang="en-US" altLang="zh-CN" dirty="0" smtClean="0">
                <a:ea typeface="宋体" panose="02010600030101010101" pitchFamily="2" charset="-122"/>
              </a:rPr>
              <a:t>(2) Based on applications</a:t>
            </a:r>
          </a:p>
          <a:p>
            <a:pPr>
              <a:buFont typeface="Wingdings" panose="05000000000000000000" pitchFamily="2" charset="2"/>
              <a:buNone/>
            </a:pPr>
            <a:r>
              <a:rPr lang="en-US" altLang="zh-CN" dirty="0" smtClean="0">
                <a:ea typeface="宋体" panose="02010600030101010101" pitchFamily="2" charset="-122"/>
              </a:rPr>
              <a:t>(3) Based on size and capability</a:t>
            </a:r>
          </a:p>
        </p:txBody>
      </p:sp>
    </p:spTree>
    <p:extLst>
      <p:ext uri="{BB962C8B-B14F-4D97-AF65-F5344CB8AC3E}">
        <p14:creationId xmlns:p14="http://schemas.microsoft.com/office/powerpoint/2010/main" val="366590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b="1" dirty="0" smtClean="0">
                <a:ea typeface="宋体" panose="02010600030101010101" pitchFamily="2" charset="-122"/>
              </a:rPr>
              <a:t>Classification of Computers</a:t>
            </a:r>
          </a:p>
        </p:txBody>
      </p:sp>
      <p:sp>
        <p:nvSpPr>
          <p:cNvPr id="19459" name="Rectangle 3"/>
          <p:cNvSpPr>
            <a:spLocks noGrp="1" noChangeArrowheads="1"/>
          </p:cNvSpPr>
          <p:nvPr>
            <p:ph type="body" idx="1"/>
          </p:nvPr>
        </p:nvSpPr>
        <p:spPr/>
        <p:txBody>
          <a:bodyPr/>
          <a:lstStyle/>
          <a:p>
            <a:pPr marL="0" indent="0">
              <a:buNone/>
            </a:pPr>
            <a:r>
              <a:rPr lang="en-US" altLang="zh-CN" dirty="0">
                <a:ea typeface="宋体" panose="02010600030101010101" pitchFamily="2" charset="-122"/>
              </a:rPr>
              <a:t>(1) Based on operating principles:</a:t>
            </a:r>
            <a:endParaRPr lang="en-US" altLang="zh-CN" b="1" dirty="0">
              <a:ea typeface="宋体" panose="02010600030101010101" pitchFamily="2" charset="-122"/>
            </a:endParaRPr>
          </a:p>
          <a:p>
            <a:pPr marL="0" indent="0">
              <a:buNone/>
            </a:pPr>
            <a:r>
              <a:rPr lang="en-US" altLang="zh-CN" b="1" dirty="0">
                <a:ea typeface="宋体" panose="02010600030101010101" pitchFamily="2" charset="-122"/>
              </a:rPr>
              <a:t>Analog computers</a:t>
            </a:r>
            <a:r>
              <a:rPr lang="en-US" altLang="zh-CN" dirty="0">
                <a:ea typeface="宋体" panose="02010600030101010101" pitchFamily="2" charset="-122"/>
              </a:rPr>
              <a:t>: represent data in the form of continuous electrical signals having a specific magnitude</a:t>
            </a:r>
          </a:p>
          <a:p>
            <a:pPr marL="0" indent="0">
              <a:buNone/>
            </a:pPr>
            <a:r>
              <a:rPr lang="en-US" altLang="zh-CN" b="1" dirty="0">
                <a:ea typeface="宋体" panose="02010600030101010101" pitchFamily="2" charset="-122"/>
              </a:rPr>
              <a:t>Digital computers</a:t>
            </a:r>
            <a:r>
              <a:rPr lang="en-US" altLang="zh-CN" dirty="0">
                <a:ea typeface="宋体" panose="02010600030101010101" pitchFamily="2" charset="-122"/>
              </a:rPr>
              <a:t>: store and process data in the digital form.</a:t>
            </a:r>
          </a:p>
          <a:p>
            <a:pPr marL="0" indent="0">
              <a:buNone/>
            </a:pPr>
            <a:r>
              <a:rPr lang="en-US" altLang="zh-CN" b="1" dirty="0">
                <a:ea typeface="宋体" panose="02010600030101010101" pitchFamily="2" charset="-122"/>
              </a:rPr>
              <a:t>Hybrid computers</a:t>
            </a:r>
            <a:r>
              <a:rPr lang="en-US" altLang="zh-CN" dirty="0">
                <a:ea typeface="宋体" panose="02010600030101010101" pitchFamily="2" charset="-122"/>
              </a:rPr>
              <a:t>: a combination of analog computer and digital computer because it encompasses the best features of both. </a:t>
            </a:r>
          </a:p>
        </p:txBody>
      </p:sp>
    </p:spTree>
    <p:extLst>
      <p:ext uri="{BB962C8B-B14F-4D97-AF65-F5344CB8AC3E}">
        <p14:creationId xmlns:p14="http://schemas.microsoft.com/office/powerpoint/2010/main" val="308051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CN" b="1" dirty="0" smtClean="0">
                <a:ea typeface="宋体" panose="02010600030101010101" pitchFamily="2" charset="-122"/>
              </a:rPr>
              <a:t>Classification of Computers</a:t>
            </a:r>
          </a:p>
        </p:txBody>
      </p:sp>
      <p:sp>
        <p:nvSpPr>
          <p:cNvPr id="20483" name="Rectangle 3"/>
          <p:cNvSpPr>
            <a:spLocks noGrp="1" noChangeArrowheads="1"/>
          </p:cNvSpPr>
          <p:nvPr>
            <p:ph type="body" idx="1"/>
          </p:nvPr>
        </p:nvSpPr>
        <p:spPr>
          <a:xfrm>
            <a:off x="838200" y="2086882"/>
            <a:ext cx="10515600" cy="4351338"/>
          </a:xfrm>
        </p:spPr>
        <p:txBody>
          <a:bodyPr/>
          <a:lstStyle/>
          <a:p>
            <a:pPr marL="0" indent="0">
              <a:buNone/>
            </a:pPr>
            <a:r>
              <a:rPr lang="en-US" altLang="zh-CN" dirty="0" smtClean="0">
                <a:ea typeface="宋体" panose="02010600030101010101" pitchFamily="2" charset="-122"/>
              </a:rPr>
              <a:t>(2) Based on applications:</a:t>
            </a:r>
          </a:p>
          <a:p>
            <a:pPr marL="0" indent="0">
              <a:buNone/>
            </a:pPr>
            <a:r>
              <a:rPr lang="en-US" altLang="zh-CN" b="1" dirty="0" smtClean="0">
                <a:ea typeface="宋体" panose="02010600030101010101" pitchFamily="2" charset="-122"/>
              </a:rPr>
              <a:t>General purpose computers</a:t>
            </a:r>
            <a:r>
              <a:rPr lang="en-US" altLang="zh-CN" dirty="0" smtClean="0">
                <a:ea typeface="宋体" panose="02010600030101010101" pitchFamily="2" charset="-122"/>
              </a:rPr>
              <a:t>: can work in all environments.</a:t>
            </a:r>
          </a:p>
          <a:p>
            <a:pPr marL="0" indent="0">
              <a:buNone/>
            </a:pPr>
            <a:r>
              <a:rPr lang="en-US" altLang="zh-CN" b="1" dirty="0" smtClean="0">
                <a:ea typeface="宋体" panose="02010600030101010101" pitchFamily="2" charset="-122"/>
              </a:rPr>
              <a:t>Special purpose computers</a:t>
            </a:r>
            <a:r>
              <a:rPr lang="en-US" altLang="zh-CN" dirty="0" smtClean="0">
                <a:ea typeface="宋体" panose="02010600030101010101" pitchFamily="2" charset="-122"/>
              </a:rPr>
              <a:t>: can perform only a specified task.</a:t>
            </a:r>
          </a:p>
        </p:txBody>
      </p:sp>
    </p:spTree>
    <p:extLst>
      <p:ext uri="{BB962C8B-B14F-4D97-AF65-F5344CB8AC3E}">
        <p14:creationId xmlns:p14="http://schemas.microsoft.com/office/powerpoint/2010/main" val="76084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CN" smtClean="0">
                <a:ea typeface="宋体" panose="02010600030101010101" pitchFamily="2" charset="-122"/>
              </a:rPr>
              <a:t>Classification of Computers</a:t>
            </a:r>
          </a:p>
        </p:txBody>
      </p:sp>
      <p:sp>
        <p:nvSpPr>
          <p:cNvPr id="21507" name="Rectangle 3"/>
          <p:cNvSpPr>
            <a:spLocks noGrp="1" noChangeArrowheads="1"/>
          </p:cNvSpPr>
          <p:nvPr>
            <p:ph type="body" idx="1"/>
          </p:nvPr>
        </p:nvSpPr>
        <p:spPr/>
        <p:txBody>
          <a:bodyPr/>
          <a:lstStyle/>
          <a:p>
            <a:pPr marL="0" indent="0">
              <a:buNone/>
            </a:pPr>
            <a:r>
              <a:rPr lang="en-US" altLang="zh-CN" dirty="0">
                <a:ea typeface="宋体" panose="02010600030101010101" pitchFamily="2" charset="-122"/>
              </a:rPr>
              <a:t>(3) Based on size and capability</a:t>
            </a:r>
          </a:p>
          <a:p>
            <a:pPr marL="0" indent="0">
              <a:buNone/>
            </a:pPr>
            <a:r>
              <a:rPr lang="en-US" altLang="zh-CN" b="1" dirty="0">
                <a:ea typeface="宋体" panose="02010600030101010101" pitchFamily="2" charset="-122"/>
              </a:rPr>
              <a:t>Microcomputers</a:t>
            </a:r>
            <a:r>
              <a:rPr lang="en-US" altLang="zh-CN" dirty="0">
                <a:ea typeface="宋体" panose="02010600030101010101" pitchFamily="2" charset="-122"/>
              </a:rPr>
              <a:t>: Designed to be used by individuals.</a:t>
            </a:r>
          </a:p>
          <a:p>
            <a:pPr marL="0" indent="0">
              <a:buNone/>
            </a:pPr>
            <a:r>
              <a:rPr lang="en-US" altLang="zh-CN" b="1" dirty="0">
                <a:ea typeface="宋体" panose="02010600030101010101" pitchFamily="2" charset="-122"/>
              </a:rPr>
              <a:t>Mini Computers</a:t>
            </a:r>
            <a:r>
              <a:rPr lang="en-US" altLang="zh-CN" dirty="0">
                <a:ea typeface="宋体" panose="02010600030101010101" pitchFamily="2" charset="-122"/>
              </a:rPr>
              <a:t>: Can handle more data and more input and output than micro computers.</a:t>
            </a:r>
          </a:p>
          <a:p>
            <a:pPr marL="0" indent="0">
              <a:buNone/>
            </a:pPr>
            <a:r>
              <a:rPr lang="en-US" altLang="zh-CN" b="1" dirty="0">
                <a:ea typeface="宋体" panose="02010600030101010101" pitchFamily="2" charset="-122"/>
              </a:rPr>
              <a:t>Mainframe Computers</a:t>
            </a:r>
            <a:r>
              <a:rPr lang="en-US" altLang="zh-CN" dirty="0">
                <a:ea typeface="宋体" panose="02010600030101010101" pitchFamily="2" charset="-122"/>
              </a:rPr>
              <a:t>: A very large computer</a:t>
            </a:r>
          </a:p>
          <a:p>
            <a:pPr marL="0" indent="0">
              <a:buNone/>
            </a:pPr>
            <a:r>
              <a:rPr lang="en-US" altLang="zh-CN" b="1" dirty="0">
                <a:ea typeface="宋体" panose="02010600030101010101" pitchFamily="2" charset="-122"/>
              </a:rPr>
              <a:t>Super Computers</a:t>
            </a:r>
            <a:r>
              <a:rPr lang="en-US" altLang="zh-CN" dirty="0">
                <a:ea typeface="宋体" panose="02010600030101010101" pitchFamily="2" charset="-122"/>
              </a:rPr>
              <a:t>: The fastest type of computer that can perform complex operations at a very high speed.</a:t>
            </a:r>
          </a:p>
        </p:txBody>
      </p:sp>
    </p:spTree>
    <p:extLst>
      <p:ext uri="{BB962C8B-B14F-4D97-AF65-F5344CB8AC3E}">
        <p14:creationId xmlns:p14="http://schemas.microsoft.com/office/powerpoint/2010/main" val="202887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232" y="287738"/>
            <a:ext cx="9875520" cy="1356360"/>
          </a:xfrm>
        </p:spPr>
        <p:txBody>
          <a:bodyPr/>
          <a:lstStyle/>
          <a:p>
            <a:r>
              <a:rPr lang="en-US" dirty="0" smtClean="0"/>
              <a:t>Types of computing devices</a:t>
            </a:r>
            <a:endParaRPr lang="en-US" dirty="0"/>
          </a:p>
        </p:txBody>
      </p:sp>
      <p:sp>
        <p:nvSpPr>
          <p:cNvPr id="3" name="Footer Placeholder 2"/>
          <p:cNvSpPr>
            <a:spLocks noGrp="1"/>
          </p:cNvSpPr>
          <p:nvPr>
            <p:ph type="ftr" sz="quarter" idx="11"/>
          </p:nvPr>
        </p:nvSpPr>
        <p:spPr/>
        <p:txBody>
          <a:bodyPr/>
          <a:lstStyle/>
          <a:p>
            <a:endParaRPr lang="en-GB"/>
          </a:p>
        </p:txBody>
      </p:sp>
      <p:graphicFrame>
        <p:nvGraphicFramePr>
          <p:cNvPr id="5" name="Content Placeholder 4"/>
          <p:cNvGraphicFramePr>
            <a:graphicFrameLocks noGrp="1"/>
          </p:cNvGraphicFramePr>
          <p:nvPr>
            <p:ph sz="quarter" idx="1"/>
            <p:extLst/>
          </p:nvPr>
        </p:nvGraphicFramePr>
        <p:xfrm>
          <a:off x="2424113" y="1412875"/>
          <a:ext cx="7772400" cy="185420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7" name="Object 6"/>
          <p:cNvGraphicFramePr>
            <a:graphicFrameLocks noChangeAspect="1"/>
          </p:cNvGraphicFramePr>
          <p:nvPr>
            <p:extLst/>
          </p:nvPr>
        </p:nvGraphicFramePr>
        <p:xfrm>
          <a:off x="2567608" y="1700808"/>
          <a:ext cx="7128792" cy="2013224"/>
        </p:xfrm>
        <a:graphic>
          <a:graphicData uri="http://schemas.openxmlformats.org/presentationml/2006/ole">
            <mc:AlternateContent xmlns:mc="http://schemas.openxmlformats.org/markup-compatibility/2006">
              <mc:Choice xmlns:v="urn:schemas-microsoft-com:vml" Requires="v">
                <p:oleObj spid="_x0000_s8212" name="Document" r:id="rId3" imgW="5476320" imgH="1535760" progId="Word.Document.12">
                  <p:link updateAutomatic="1"/>
                </p:oleObj>
              </mc:Choice>
              <mc:Fallback>
                <p:oleObj name="Document" r:id="rId3" imgW="5476320" imgH="1535760" progId="Word.Document.12">
                  <p:link updateAutomatic="1"/>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608" y="1700808"/>
                        <a:ext cx="7128792" cy="2013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2567608" y="3573016"/>
          <a:ext cx="6912768" cy="2464274"/>
        </p:xfrm>
        <a:graphic>
          <a:graphicData uri="http://schemas.openxmlformats.org/presentationml/2006/ole">
            <mc:AlternateContent xmlns:mc="http://schemas.openxmlformats.org/markup-compatibility/2006">
              <mc:Choice xmlns:v="urn:schemas-microsoft-com:vml" Requires="v">
                <p:oleObj spid="_x0000_s8213" name="Document" r:id="rId5" imgW="5476320" imgH="1947240" progId="Word.Document.12">
                  <p:link updateAutomatic="1"/>
                </p:oleObj>
              </mc:Choice>
              <mc:Fallback>
                <p:oleObj name="Document" r:id="rId5" imgW="5476320" imgH="1947240" progId="Word.Document.12">
                  <p:link updateAutomatic="1"/>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7608" y="3573016"/>
                        <a:ext cx="6912768" cy="2464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7872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236" y="272440"/>
            <a:ext cx="9875520" cy="1356360"/>
          </a:xfrm>
        </p:spPr>
        <p:txBody>
          <a:bodyPr/>
          <a:lstStyle/>
          <a:p>
            <a:r>
              <a:rPr lang="en-US" dirty="0" smtClean="0"/>
              <a:t>Types of Computing devices</a:t>
            </a:r>
            <a:endParaRPr lang="en-US" dirty="0"/>
          </a:p>
        </p:txBody>
      </p:sp>
      <p:sp>
        <p:nvSpPr>
          <p:cNvPr id="3" name="Footer Placeholder 2"/>
          <p:cNvSpPr>
            <a:spLocks noGrp="1"/>
          </p:cNvSpPr>
          <p:nvPr>
            <p:ph type="ftr" sz="quarter" idx="11"/>
          </p:nvPr>
        </p:nvSpPr>
        <p:spPr/>
        <p:txBody>
          <a:bodyPr/>
          <a:lstStyle/>
          <a:p>
            <a:endParaRPr lang="en-GB"/>
          </a:p>
        </p:txBody>
      </p:sp>
      <p:graphicFrame>
        <p:nvGraphicFramePr>
          <p:cNvPr id="6" name="Object 5"/>
          <p:cNvGraphicFramePr>
            <a:graphicFrameLocks noChangeAspect="1"/>
          </p:cNvGraphicFramePr>
          <p:nvPr>
            <p:extLst/>
          </p:nvPr>
        </p:nvGraphicFramePr>
        <p:xfrm>
          <a:off x="2567608" y="1628800"/>
          <a:ext cx="7200800" cy="2100233"/>
        </p:xfrm>
        <a:graphic>
          <a:graphicData uri="http://schemas.openxmlformats.org/presentationml/2006/ole">
            <mc:AlternateContent xmlns:mc="http://schemas.openxmlformats.org/markup-compatibility/2006">
              <mc:Choice xmlns:v="urn:schemas-microsoft-com:vml" Requires="v">
                <p:oleObj spid="_x0000_s9236" name="Document" r:id="rId3" imgW="5476320" imgH="1590840" progId="Word.Document.12">
                  <p:link updateAutomatic="1"/>
                </p:oleObj>
              </mc:Choice>
              <mc:Fallback>
                <p:oleObj name="Document" r:id="rId3" imgW="5476320" imgH="1590840" progId="Word.Document.12">
                  <p:link updateAutomatic="1"/>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608" y="1628800"/>
                        <a:ext cx="7200800" cy="21002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2567608" y="3933056"/>
          <a:ext cx="6984776" cy="2037226"/>
        </p:xfrm>
        <a:graphic>
          <a:graphicData uri="http://schemas.openxmlformats.org/presentationml/2006/ole">
            <mc:AlternateContent xmlns:mc="http://schemas.openxmlformats.org/markup-compatibility/2006">
              <mc:Choice xmlns:v="urn:schemas-microsoft-com:vml" Requires="v">
                <p:oleObj spid="_x0000_s9237" name="Document" r:id="rId5" imgW="5476320" imgH="1590840" progId="Word.Document.12">
                  <p:link updateAutomatic="1"/>
                </p:oleObj>
              </mc:Choice>
              <mc:Fallback>
                <p:oleObj name="Document" r:id="rId5" imgW="5476320" imgH="1590840" progId="Word.Document.12">
                  <p:link updateAutomatic="1"/>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7608" y="3933056"/>
                        <a:ext cx="6984776" cy="2037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265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00507"/>
            <a:ext cx="9875520" cy="1356360"/>
          </a:xfrm>
        </p:spPr>
        <p:txBody>
          <a:bodyPr/>
          <a:lstStyle/>
          <a:p>
            <a:r>
              <a:rPr lang="en-US" dirty="0" smtClean="0"/>
              <a:t>Types of computing devices</a:t>
            </a:r>
            <a:endParaRPr lang="en-US" dirty="0"/>
          </a:p>
        </p:txBody>
      </p:sp>
      <p:sp>
        <p:nvSpPr>
          <p:cNvPr id="3" name="Footer Placeholder 2"/>
          <p:cNvSpPr>
            <a:spLocks noGrp="1"/>
          </p:cNvSpPr>
          <p:nvPr>
            <p:ph type="ftr" sz="quarter" idx="11"/>
          </p:nvPr>
        </p:nvSpPr>
        <p:spPr/>
        <p:txBody>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505889480"/>
              </p:ext>
            </p:extLst>
          </p:nvPr>
        </p:nvGraphicFramePr>
        <p:xfrm>
          <a:off x="1763106" y="1100945"/>
          <a:ext cx="8064896" cy="5437967"/>
        </p:xfrm>
        <a:graphic>
          <a:graphicData uri="http://schemas.openxmlformats.org/presentationml/2006/ole">
            <mc:AlternateContent xmlns:mc="http://schemas.openxmlformats.org/markup-compatibility/2006">
              <mc:Choice xmlns:v="urn:schemas-microsoft-com:vml" Requires="v">
                <p:oleObj spid="_x0000_s10252" name="Document" r:id="rId3" imgW="5476320" imgH="4251240" progId="Word.Document.12">
                  <p:link updateAutomatic="1"/>
                </p:oleObj>
              </mc:Choice>
              <mc:Fallback>
                <p:oleObj name="Document" r:id="rId3" imgW="5476320" imgH="4251240" progId="Word.Document.12">
                  <p:link updateAutomatic="1"/>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106" y="1100945"/>
                        <a:ext cx="8064896" cy="54379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61110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Computer Application - </a:t>
            </a:r>
            <a:r>
              <a:rPr lang="en-US" b="1" dirty="0" smtClean="0">
                <a:solidFill>
                  <a:srgbClr val="FF0000"/>
                </a:solidFill>
              </a:rPr>
              <a:t>Business</a:t>
            </a:r>
            <a:endParaRPr lang="en-US" b="1" dirty="0">
              <a:solidFill>
                <a:srgbClr val="FF0000"/>
              </a:solidFill>
            </a:endParaRPr>
          </a:p>
        </p:txBody>
      </p:sp>
      <p:sp>
        <p:nvSpPr>
          <p:cNvPr id="5" name="Content Placeholder 4"/>
          <p:cNvSpPr>
            <a:spLocks noGrp="1"/>
          </p:cNvSpPr>
          <p:nvPr>
            <p:ph sz="half" idx="1"/>
          </p:nvPr>
        </p:nvSpPr>
        <p:spPr>
          <a:xfrm>
            <a:off x="838199" y="1825625"/>
            <a:ext cx="5915297" cy="4653552"/>
          </a:xfrm>
        </p:spPr>
        <p:txBody>
          <a:bodyPr>
            <a:normAutofit fontScale="92500" lnSpcReduction="10000"/>
          </a:bodyPr>
          <a:lstStyle/>
          <a:p>
            <a:r>
              <a:rPr lang="en-US" dirty="0" smtClean="0"/>
              <a:t>A computer has high speed of calculation, diligence, accuracy, reliability, or versatility which has made it an integrated part in all business organizations.</a:t>
            </a:r>
          </a:p>
          <a:p>
            <a:r>
              <a:rPr lang="en-US" dirty="0" smtClean="0"/>
              <a:t>Computer is used in business organizations for −</a:t>
            </a:r>
          </a:p>
          <a:p>
            <a:pPr lvl="1"/>
            <a:r>
              <a:rPr lang="en-US" dirty="0" smtClean="0"/>
              <a:t>Payroll calculations</a:t>
            </a:r>
          </a:p>
          <a:p>
            <a:pPr lvl="1"/>
            <a:r>
              <a:rPr lang="en-US" dirty="0" smtClean="0"/>
              <a:t>Budgeting</a:t>
            </a:r>
          </a:p>
          <a:p>
            <a:pPr lvl="1"/>
            <a:r>
              <a:rPr lang="en-US" dirty="0" smtClean="0"/>
              <a:t>Sales analysis</a:t>
            </a:r>
          </a:p>
          <a:p>
            <a:pPr lvl="1"/>
            <a:r>
              <a:rPr lang="en-US" dirty="0" smtClean="0"/>
              <a:t>Financial forecasting</a:t>
            </a:r>
          </a:p>
          <a:p>
            <a:pPr lvl="1"/>
            <a:r>
              <a:rPr lang="en-US" dirty="0" smtClean="0"/>
              <a:t>Managing employee database</a:t>
            </a:r>
          </a:p>
          <a:p>
            <a:pPr lvl="1"/>
            <a:r>
              <a:rPr lang="en-US" dirty="0" smtClean="0"/>
              <a:t>Maintenance of stocks, etc.</a:t>
            </a:r>
            <a:endParaRPr lang="en-US" dirty="0"/>
          </a:p>
        </p:txBody>
      </p:sp>
      <p:pic>
        <p:nvPicPr>
          <p:cNvPr id="7" name="Content Placeholder 6"/>
          <p:cNvPicPr>
            <a:picLocks noGrp="1" noChangeAspect="1"/>
          </p:cNvPicPr>
          <p:nvPr>
            <p:ph sz="half" idx="2"/>
          </p:nvPr>
        </p:nvPicPr>
        <p:blipFill>
          <a:blip r:embed="rId2"/>
          <a:stretch>
            <a:fillRect/>
          </a:stretch>
        </p:blipFill>
        <p:spPr>
          <a:xfrm>
            <a:off x="7015707" y="2563070"/>
            <a:ext cx="4338093" cy="3596673"/>
          </a:xfrm>
          <a:prstGeom prst="rect">
            <a:avLst/>
          </a:prstGeom>
        </p:spPr>
      </p:pic>
    </p:spTree>
    <p:extLst>
      <p:ext uri="{BB962C8B-B14F-4D97-AF65-F5344CB8AC3E}">
        <p14:creationId xmlns:p14="http://schemas.microsoft.com/office/powerpoint/2010/main" val="77541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06" y="650929"/>
            <a:ext cx="11320452" cy="5837108"/>
          </a:xfrm>
          <a:prstGeom prst="rect">
            <a:avLst/>
          </a:prstGeom>
        </p:spPr>
      </p:pic>
    </p:spTree>
    <p:extLst>
      <p:ext uri="{BB962C8B-B14F-4D97-AF65-F5344CB8AC3E}">
        <p14:creationId xmlns:p14="http://schemas.microsoft.com/office/powerpoint/2010/main" val="480996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Computer Application - </a:t>
            </a:r>
            <a:r>
              <a:rPr lang="en-US" b="1" dirty="0" smtClean="0">
                <a:solidFill>
                  <a:srgbClr val="FF0000"/>
                </a:solidFill>
              </a:rPr>
              <a:t>Banking</a:t>
            </a:r>
            <a:endParaRPr lang="en-US" b="1" dirty="0">
              <a:solidFill>
                <a:srgbClr val="FF0000"/>
              </a:solidFill>
            </a:endParaRPr>
          </a:p>
        </p:txBody>
      </p:sp>
      <p:sp>
        <p:nvSpPr>
          <p:cNvPr id="5" name="Content Placeholder 4"/>
          <p:cNvSpPr>
            <a:spLocks noGrp="1"/>
          </p:cNvSpPr>
          <p:nvPr>
            <p:ph sz="half" idx="1"/>
          </p:nvPr>
        </p:nvSpPr>
        <p:spPr>
          <a:xfrm>
            <a:off x="838199" y="1825625"/>
            <a:ext cx="5915297" cy="4653552"/>
          </a:xfrm>
        </p:spPr>
        <p:txBody>
          <a:bodyPr>
            <a:normAutofit/>
          </a:bodyPr>
          <a:lstStyle/>
          <a:p>
            <a:r>
              <a:rPr lang="en-US" dirty="0" smtClean="0"/>
              <a:t>Today, banking is almost totally dependent on computers.</a:t>
            </a:r>
          </a:p>
          <a:p>
            <a:r>
              <a:rPr lang="en-US" dirty="0" smtClean="0"/>
              <a:t>Banks provide the following facilities −</a:t>
            </a:r>
          </a:p>
          <a:p>
            <a:pPr lvl="1"/>
            <a:r>
              <a:rPr lang="en-US" dirty="0" smtClean="0"/>
              <a:t>Online accounting facility, which includes checking current balance, making deposits and overdrafts, checking interest charges, shares, and trustee records.</a:t>
            </a:r>
          </a:p>
          <a:p>
            <a:pPr lvl="1"/>
            <a:r>
              <a:rPr lang="en-US" dirty="0" smtClean="0"/>
              <a:t>ATM machines which are completely automated are making it even easier for customers to deal with banks.</a:t>
            </a:r>
            <a:endParaRPr lang="en-US" dirty="0"/>
          </a:p>
        </p:txBody>
      </p:sp>
      <p:pic>
        <p:nvPicPr>
          <p:cNvPr id="1028" name="Picture 4" descr="Computer Bank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24268" y="1690688"/>
            <a:ext cx="4793115" cy="443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93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CN" b="1" dirty="0" smtClean="0">
                <a:ea typeface="宋体" panose="02010600030101010101" pitchFamily="2" charset="-122"/>
              </a:rPr>
              <a:t>What</a:t>
            </a:r>
            <a:r>
              <a:rPr lang="en-US" altLang="zh-CN" b="1" dirty="0" smtClean="0">
                <a:latin typeface="Arial" panose="020B0604020202020204" pitchFamily="34" charset="0"/>
                <a:ea typeface="宋体" panose="02010600030101010101" pitchFamily="2" charset="-122"/>
              </a:rPr>
              <a:t>’</a:t>
            </a:r>
            <a:r>
              <a:rPr lang="en-US" altLang="zh-CN" b="1" dirty="0" smtClean="0">
                <a:ea typeface="宋体" panose="02010600030101010101" pitchFamily="2" charset="-122"/>
              </a:rPr>
              <a:t>s a Computer?</a:t>
            </a:r>
          </a:p>
        </p:txBody>
      </p:sp>
      <p:sp>
        <p:nvSpPr>
          <p:cNvPr id="25603" name="Rectangle 3"/>
          <p:cNvSpPr>
            <a:spLocks noGrp="1" noChangeArrowheads="1"/>
          </p:cNvSpPr>
          <p:nvPr>
            <p:ph type="body" idx="1"/>
          </p:nvPr>
        </p:nvSpPr>
        <p:spPr/>
        <p:txBody>
          <a:bodyPr/>
          <a:lstStyle/>
          <a:p>
            <a:r>
              <a:rPr lang="en-US" altLang="zh-CN" dirty="0" smtClean="0">
                <a:ea typeface="宋体" panose="02010600030101010101" pitchFamily="2" charset="-122"/>
              </a:rPr>
              <a:t>A </a:t>
            </a:r>
            <a:r>
              <a:rPr lang="en-US" altLang="zh-CN" b="1" dirty="0" smtClean="0">
                <a:ea typeface="宋体" panose="02010600030101010101" pitchFamily="2" charset="-122"/>
              </a:rPr>
              <a:t>computer</a:t>
            </a:r>
            <a:r>
              <a:rPr lang="en-US" altLang="zh-CN" dirty="0" smtClean="0">
                <a:ea typeface="宋体" panose="02010600030101010101" pitchFamily="2" charset="-122"/>
              </a:rPr>
              <a:t> is an </a:t>
            </a:r>
            <a:r>
              <a:rPr lang="en-US" altLang="zh-CN" i="1" dirty="0" smtClean="0">
                <a:ea typeface="宋体" panose="02010600030101010101" pitchFamily="2" charset="-122"/>
              </a:rPr>
              <a:t>electronic machine</a:t>
            </a:r>
            <a:r>
              <a:rPr lang="en-US" altLang="zh-CN" dirty="0" smtClean="0">
                <a:ea typeface="宋体" panose="02010600030101010101" pitchFamily="2" charset="-122"/>
              </a:rPr>
              <a:t> that takes input from the </a:t>
            </a:r>
            <a:r>
              <a:rPr lang="en-US" altLang="zh-CN" i="1" dirty="0" smtClean="0">
                <a:ea typeface="宋体" panose="02010600030101010101" pitchFamily="2" charset="-122"/>
              </a:rPr>
              <a:t>user</a:t>
            </a:r>
            <a:r>
              <a:rPr lang="en-US" altLang="zh-CN" dirty="0" smtClean="0">
                <a:ea typeface="宋体" panose="02010600030101010101" pitchFamily="2" charset="-122"/>
              </a:rPr>
              <a:t>, processes the given input and generates output in the form of useful information.</a:t>
            </a:r>
          </a:p>
        </p:txBody>
      </p:sp>
    </p:spTree>
    <p:extLst>
      <p:ext uri="{BB962C8B-B14F-4D97-AF65-F5344CB8AC3E}">
        <p14:creationId xmlns:p14="http://schemas.microsoft.com/office/powerpoint/2010/main" val="3134661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Computer Application - </a:t>
            </a:r>
            <a:r>
              <a:rPr lang="en-US" b="1" dirty="0" smtClean="0">
                <a:solidFill>
                  <a:srgbClr val="FF0000"/>
                </a:solidFill>
              </a:rPr>
              <a:t>Insurance</a:t>
            </a:r>
            <a:endParaRPr lang="en-US" b="1" dirty="0">
              <a:solidFill>
                <a:srgbClr val="FF0000"/>
              </a:solidFill>
            </a:endParaRPr>
          </a:p>
        </p:txBody>
      </p:sp>
      <p:sp>
        <p:nvSpPr>
          <p:cNvPr id="5" name="Content Placeholder 4"/>
          <p:cNvSpPr>
            <a:spLocks noGrp="1"/>
          </p:cNvSpPr>
          <p:nvPr>
            <p:ph sz="half" idx="1"/>
          </p:nvPr>
        </p:nvSpPr>
        <p:spPr>
          <a:xfrm>
            <a:off x="600891" y="1690688"/>
            <a:ext cx="6152605" cy="4958305"/>
          </a:xfrm>
        </p:spPr>
        <p:txBody>
          <a:bodyPr>
            <a:normAutofit fontScale="92500" lnSpcReduction="10000"/>
          </a:bodyPr>
          <a:lstStyle/>
          <a:p>
            <a:r>
              <a:rPr lang="en-US" dirty="0" smtClean="0"/>
              <a:t>Insurance companies are keeping all records up-to-date with the help of computers. Insurance companies, finance houses, and stock broking firms are widely using computers for their concerns.</a:t>
            </a:r>
          </a:p>
          <a:p>
            <a:r>
              <a:rPr lang="en-US" dirty="0" smtClean="0"/>
              <a:t>Insurance companies are maintaining a database of all clients with information showing −</a:t>
            </a:r>
          </a:p>
          <a:p>
            <a:pPr lvl="1"/>
            <a:r>
              <a:rPr lang="en-US" dirty="0" smtClean="0"/>
              <a:t>Procedure to continue with policies</a:t>
            </a:r>
          </a:p>
          <a:p>
            <a:pPr lvl="1"/>
            <a:r>
              <a:rPr lang="en-US" dirty="0" smtClean="0"/>
              <a:t>Starting date of the policies</a:t>
            </a:r>
          </a:p>
          <a:p>
            <a:pPr lvl="1"/>
            <a:r>
              <a:rPr lang="en-US" dirty="0" smtClean="0"/>
              <a:t>Next due installment of a policy</a:t>
            </a:r>
          </a:p>
          <a:p>
            <a:pPr lvl="1"/>
            <a:r>
              <a:rPr lang="en-US" dirty="0" smtClean="0"/>
              <a:t>Maturity date</a:t>
            </a:r>
          </a:p>
          <a:p>
            <a:pPr lvl="1"/>
            <a:r>
              <a:rPr lang="en-US" dirty="0" smtClean="0"/>
              <a:t>Interests due</a:t>
            </a:r>
          </a:p>
          <a:p>
            <a:pPr lvl="1"/>
            <a:r>
              <a:rPr lang="en-US" dirty="0" smtClean="0"/>
              <a:t>Bonus</a:t>
            </a:r>
            <a:endParaRPr lang="en-US" dirty="0"/>
          </a:p>
        </p:txBody>
      </p:sp>
      <p:pic>
        <p:nvPicPr>
          <p:cNvPr id="2052" name="Picture 4" descr="Computer Insu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817" y="1819346"/>
            <a:ext cx="4480560" cy="42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439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Computer Application - </a:t>
            </a:r>
            <a:r>
              <a:rPr lang="en-US" b="1" dirty="0" smtClean="0">
                <a:solidFill>
                  <a:srgbClr val="FF0000"/>
                </a:solidFill>
              </a:rPr>
              <a:t>Education</a:t>
            </a:r>
            <a:endParaRPr lang="en-US" b="1" dirty="0">
              <a:solidFill>
                <a:srgbClr val="FF0000"/>
              </a:solidFill>
            </a:endParaRPr>
          </a:p>
        </p:txBody>
      </p:sp>
      <p:sp>
        <p:nvSpPr>
          <p:cNvPr id="5" name="Content Placeholder 4"/>
          <p:cNvSpPr>
            <a:spLocks noGrp="1"/>
          </p:cNvSpPr>
          <p:nvPr>
            <p:ph sz="half" idx="1"/>
          </p:nvPr>
        </p:nvSpPr>
        <p:spPr>
          <a:xfrm>
            <a:off x="600891" y="1690688"/>
            <a:ext cx="6152605" cy="5036683"/>
          </a:xfrm>
        </p:spPr>
        <p:txBody>
          <a:bodyPr>
            <a:normAutofit fontScale="92500" lnSpcReduction="10000"/>
          </a:bodyPr>
          <a:lstStyle/>
          <a:p>
            <a:r>
              <a:rPr lang="en-US" dirty="0" smtClean="0"/>
              <a:t>The computer helps in providing a lot of facilities in the education system.</a:t>
            </a:r>
          </a:p>
          <a:p>
            <a:pPr lvl="1"/>
            <a:r>
              <a:rPr lang="en-US" dirty="0" smtClean="0"/>
              <a:t>The computer provides a tool in the education system known as CBE (Computer Based Education).</a:t>
            </a:r>
          </a:p>
          <a:p>
            <a:pPr lvl="1"/>
            <a:r>
              <a:rPr lang="en-US" dirty="0" smtClean="0"/>
              <a:t>CBE involves control, delivery, and evaluation of learning.</a:t>
            </a:r>
          </a:p>
          <a:p>
            <a:pPr lvl="1"/>
            <a:r>
              <a:rPr lang="en-US" dirty="0" smtClean="0"/>
              <a:t>Computer education is rapidly increasing the graph of number of computer students.</a:t>
            </a:r>
          </a:p>
          <a:p>
            <a:pPr lvl="1"/>
            <a:r>
              <a:rPr lang="en-US" dirty="0" smtClean="0"/>
              <a:t>There are a number of methods in which educational institutions can use a computer to educate the students.</a:t>
            </a:r>
          </a:p>
          <a:p>
            <a:pPr lvl="1"/>
            <a:r>
              <a:rPr lang="en-US" dirty="0" smtClean="0"/>
              <a:t>It is used to prepare a database about performance of a student and analysis is carried out on this basis.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384" y="1890632"/>
            <a:ext cx="4933304" cy="4122710"/>
          </a:xfrm>
          <a:prstGeom prst="rect">
            <a:avLst/>
          </a:prstGeom>
        </p:spPr>
      </p:pic>
    </p:spTree>
    <p:extLst>
      <p:ext uri="{BB962C8B-B14F-4D97-AF65-F5344CB8AC3E}">
        <p14:creationId xmlns:p14="http://schemas.microsoft.com/office/powerpoint/2010/main" val="1669270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Computer Application - </a:t>
            </a:r>
            <a:r>
              <a:rPr lang="en-US" b="1" dirty="0" smtClean="0">
                <a:solidFill>
                  <a:srgbClr val="FF0000"/>
                </a:solidFill>
              </a:rPr>
              <a:t>Marketing</a:t>
            </a:r>
            <a:endParaRPr lang="en-US" b="1" dirty="0">
              <a:solidFill>
                <a:srgbClr val="FF0000"/>
              </a:solidFill>
            </a:endParaRPr>
          </a:p>
        </p:txBody>
      </p:sp>
      <p:sp>
        <p:nvSpPr>
          <p:cNvPr id="5" name="Content Placeholder 4"/>
          <p:cNvSpPr>
            <a:spLocks noGrp="1"/>
          </p:cNvSpPr>
          <p:nvPr>
            <p:ph sz="half" idx="1"/>
          </p:nvPr>
        </p:nvSpPr>
        <p:spPr>
          <a:xfrm>
            <a:off x="470263" y="1580606"/>
            <a:ext cx="6283233" cy="5146765"/>
          </a:xfrm>
        </p:spPr>
        <p:txBody>
          <a:bodyPr>
            <a:normAutofit/>
          </a:bodyPr>
          <a:lstStyle/>
          <a:p>
            <a:r>
              <a:rPr lang="en-US" dirty="0" smtClean="0"/>
              <a:t>In marketing, uses of the computer are following −</a:t>
            </a:r>
          </a:p>
          <a:p>
            <a:pPr lvl="1"/>
            <a:r>
              <a:rPr lang="en-US" b="1" dirty="0" smtClean="0"/>
              <a:t>Advertising − </a:t>
            </a:r>
            <a:r>
              <a:rPr lang="en-US" dirty="0" smtClean="0"/>
              <a:t>With computers, advertising professionals create art and graphics, write and revise copy, and print and disseminate ads with the goal of selling more products.</a:t>
            </a:r>
          </a:p>
          <a:p>
            <a:pPr lvl="1"/>
            <a:r>
              <a:rPr lang="en-US" b="1" dirty="0" smtClean="0"/>
              <a:t>Home Shopping </a:t>
            </a:r>
            <a:r>
              <a:rPr lang="en-US" dirty="0" smtClean="0"/>
              <a:t>− Home shopping has been made possible through the use of computerized catalogues that provide access to product information and permit direct entry of orders to be filled by the customers.</a:t>
            </a:r>
            <a:endParaRPr lang="en-US" dirty="0"/>
          </a:p>
        </p:txBody>
      </p:sp>
      <p:pic>
        <p:nvPicPr>
          <p:cNvPr id="3074" name="Picture 2" descr="Computer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741" y="1580606"/>
            <a:ext cx="4997961" cy="424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50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Computer Application - </a:t>
            </a:r>
            <a:r>
              <a:rPr lang="en-US" b="1" dirty="0" smtClean="0">
                <a:solidFill>
                  <a:srgbClr val="FF0000"/>
                </a:solidFill>
              </a:rPr>
              <a:t>Healthcare</a:t>
            </a:r>
            <a:endParaRPr lang="en-US" b="1" dirty="0">
              <a:solidFill>
                <a:srgbClr val="FF0000"/>
              </a:solidFill>
            </a:endParaRPr>
          </a:p>
        </p:txBody>
      </p:sp>
      <p:sp>
        <p:nvSpPr>
          <p:cNvPr id="5" name="Content Placeholder 4"/>
          <p:cNvSpPr>
            <a:spLocks noGrp="1"/>
          </p:cNvSpPr>
          <p:nvPr>
            <p:ph sz="half" idx="1"/>
          </p:nvPr>
        </p:nvSpPr>
        <p:spPr>
          <a:xfrm>
            <a:off x="470263" y="1580606"/>
            <a:ext cx="6283233" cy="5146765"/>
          </a:xfrm>
        </p:spPr>
        <p:txBody>
          <a:bodyPr>
            <a:normAutofit fontScale="92500" lnSpcReduction="20000"/>
          </a:bodyPr>
          <a:lstStyle/>
          <a:p>
            <a:r>
              <a:rPr lang="en-US" dirty="0" smtClean="0"/>
              <a:t>Computers have become an important part in hospitals, labs, and dispensaries. They are being used in hospitals to keep the record of patients and medicines. It is also used in scanning and diagnosing different diseases.  ultrasounds and CT scans, etc. are also done by computerized machines.</a:t>
            </a:r>
          </a:p>
          <a:p>
            <a:r>
              <a:rPr lang="en-US" dirty="0" smtClean="0"/>
              <a:t>Following are some major fields of health care in which computers are used.</a:t>
            </a:r>
          </a:p>
          <a:p>
            <a:pPr lvl="1"/>
            <a:r>
              <a:rPr lang="en-US" dirty="0" smtClean="0"/>
              <a:t>Diagnostic System − Computers are used to collect data and identify the cause of illness.</a:t>
            </a:r>
          </a:p>
          <a:p>
            <a:pPr lvl="1"/>
            <a:r>
              <a:rPr lang="en-US" dirty="0" smtClean="0"/>
              <a:t>Lab-diagnostic System − All tests can be done and the reports are prepared by computer.</a:t>
            </a:r>
          </a:p>
          <a:p>
            <a:pPr lvl="1"/>
            <a:r>
              <a:rPr lang="en-US" dirty="0" smtClean="0"/>
              <a:t>Patient Monitoring System − These are used to check the patient's signs for abnormality such as in Cardiac Arrest, etc.</a:t>
            </a:r>
            <a:endParaRPr lang="en-US" dirty="0"/>
          </a:p>
          <a:p>
            <a:pPr lvl="1"/>
            <a:r>
              <a:rPr lang="en-US" dirty="0" smtClean="0"/>
              <a:t>Surgery − Nowadays, computers are also used in performing surgery.</a:t>
            </a:r>
            <a:endParaRPr lang="en-US" dirty="0"/>
          </a:p>
        </p:txBody>
      </p:sp>
      <p:pic>
        <p:nvPicPr>
          <p:cNvPr id="3076" name="Picture 4" descr="Should UK's healthcare system aim to be more like Swed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125" y="2057083"/>
            <a:ext cx="5107579"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114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Computer Application - </a:t>
            </a:r>
            <a:r>
              <a:rPr lang="en-US" b="1" dirty="0" smtClean="0">
                <a:solidFill>
                  <a:srgbClr val="FF0000"/>
                </a:solidFill>
              </a:rPr>
              <a:t>Engineering Design</a:t>
            </a:r>
            <a:endParaRPr lang="en-US" b="1" dirty="0">
              <a:solidFill>
                <a:srgbClr val="FF0000"/>
              </a:solidFill>
            </a:endParaRPr>
          </a:p>
        </p:txBody>
      </p:sp>
      <p:sp>
        <p:nvSpPr>
          <p:cNvPr id="5" name="Content Placeholder 4"/>
          <p:cNvSpPr>
            <a:spLocks noGrp="1"/>
          </p:cNvSpPr>
          <p:nvPr>
            <p:ph sz="half" idx="1"/>
          </p:nvPr>
        </p:nvSpPr>
        <p:spPr>
          <a:xfrm>
            <a:off x="470263" y="1580606"/>
            <a:ext cx="6283233" cy="5146765"/>
          </a:xfrm>
        </p:spPr>
        <p:txBody>
          <a:bodyPr>
            <a:normAutofit fontScale="92500" lnSpcReduction="20000"/>
          </a:bodyPr>
          <a:lstStyle/>
          <a:p>
            <a:r>
              <a:rPr lang="en-US" dirty="0" smtClean="0"/>
              <a:t>Computers are widely used for Engineering purpose.</a:t>
            </a:r>
          </a:p>
          <a:p>
            <a:r>
              <a:rPr lang="en-US" dirty="0" smtClean="0"/>
              <a:t>One of the major areas is CAD (Computer Aided Design) that provides creation and modification of images. Some of the fields are −</a:t>
            </a:r>
          </a:p>
          <a:p>
            <a:pPr lvl="1"/>
            <a:r>
              <a:rPr lang="en-US" b="1" dirty="0" smtClean="0"/>
              <a:t>Structural Engineering </a:t>
            </a:r>
            <a:r>
              <a:rPr lang="en-US" dirty="0" smtClean="0"/>
              <a:t>− Requires stress and strain analysis for design of ships, buildings, budgets, airplanes, etc.</a:t>
            </a:r>
          </a:p>
          <a:p>
            <a:pPr lvl="1"/>
            <a:r>
              <a:rPr lang="en-US" b="1" dirty="0" smtClean="0"/>
              <a:t>Industrial Engineering </a:t>
            </a:r>
            <a:r>
              <a:rPr lang="en-US" dirty="0" smtClean="0"/>
              <a:t>− Computers deal with design, implementation, and improvement of integrated systems of people, materials, and equipment.</a:t>
            </a:r>
          </a:p>
          <a:p>
            <a:pPr lvl="1"/>
            <a:r>
              <a:rPr lang="en-US" b="1" dirty="0" smtClean="0"/>
              <a:t>Architectural Engineering </a:t>
            </a:r>
            <a:r>
              <a:rPr lang="en-US" dirty="0" smtClean="0"/>
              <a:t>− Computers help in planning towns, designing buildings, determining a range of buildings on a site using both 2D and 3D drawings.</a:t>
            </a:r>
            <a:endParaRPr lang="en-US" dirty="0"/>
          </a:p>
        </p:txBody>
      </p:sp>
      <p:pic>
        <p:nvPicPr>
          <p:cNvPr id="6146" name="Picture 2" descr="Computer Engine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936" y="1867989"/>
            <a:ext cx="4985211"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Computer Application - </a:t>
            </a:r>
            <a:r>
              <a:rPr lang="en-US" b="1" dirty="0" smtClean="0">
                <a:solidFill>
                  <a:srgbClr val="FF0000"/>
                </a:solidFill>
              </a:rPr>
              <a:t>Military</a:t>
            </a:r>
            <a:endParaRPr lang="en-US" b="1" dirty="0">
              <a:solidFill>
                <a:srgbClr val="FF0000"/>
              </a:solidFill>
            </a:endParaRPr>
          </a:p>
        </p:txBody>
      </p:sp>
      <p:sp>
        <p:nvSpPr>
          <p:cNvPr id="5" name="Content Placeholder 4"/>
          <p:cNvSpPr>
            <a:spLocks noGrp="1"/>
          </p:cNvSpPr>
          <p:nvPr>
            <p:ph sz="half" idx="1"/>
          </p:nvPr>
        </p:nvSpPr>
        <p:spPr>
          <a:xfrm>
            <a:off x="470263" y="1580606"/>
            <a:ext cx="6283233" cy="5146765"/>
          </a:xfrm>
        </p:spPr>
        <p:txBody>
          <a:bodyPr>
            <a:normAutofit/>
          </a:bodyPr>
          <a:lstStyle/>
          <a:p>
            <a:r>
              <a:rPr lang="en-US" dirty="0" smtClean="0"/>
              <a:t>Computers are largely used in </a:t>
            </a:r>
            <a:r>
              <a:rPr lang="en-US" dirty="0" err="1" smtClean="0"/>
              <a:t>defence</a:t>
            </a:r>
            <a:r>
              <a:rPr lang="en-US" dirty="0" smtClean="0"/>
              <a:t>. Modern tanks, missiles, weapons, etc. Military also employs computerized control systems. </a:t>
            </a:r>
          </a:p>
          <a:p>
            <a:r>
              <a:rPr lang="en-US" dirty="0" smtClean="0"/>
              <a:t>Some military areas where a computer has been used are −</a:t>
            </a:r>
          </a:p>
          <a:p>
            <a:pPr lvl="1"/>
            <a:r>
              <a:rPr lang="en-US" dirty="0" smtClean="0"/>
              <a:t>Missile Control</a:t>
            </a:r>
          </a:p>
          <a:p>
            <a:pPr lvl="1"/>
            <a:r>
              <a:rPr lang="en-US" dirty="0" smtClean="0"/>
              <a:t>Military Communication</a:t>
            </a:r>
          </a:p>
          <a:p>
            <a:pPr lvl="1"/>
            <a:r>
              <a:rPr lang="en-US" dirty="0" smtClean="0"/>
              <a:t>Military Operation and Planning</a:t>
            </a:r>
          </a:p>
          <a:p>
            <a:pPr lvl="1"/>
            <a:r>
              <a:rPr lang="en-US" dirty="0" smtClean="0"/>
              <a:t>Smart Weapons</a:t>
            </a:r>
            <a:endParaRPr lang="en-US" dirty="0"/>
          </a:p>
        </p:txBody>
      </p:sp>
      <p:pic>
        <p:nvPicPr>
          <p:cNvPr id="7170" name="Picture 2" descr="Computer Milit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478" y="1468620"/>
            <a:ext cx="4711322" cy="438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22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Computer Application - </a:t>
            </a:r>
            <a:r>
              <a:rPr lang="en-US" b="1" dirty="0" smtClean="0">
                <a:solidFill>
                  <a:srgbClr val="FF0000"/>
                </a:solidFill>
              </a:rPr>
              <a:t>Communication</a:t>
            </a:r>
            <a:endParaRPr lang="en-US" b="1" dirty="0">
              <a:solidFill>
                <a:srgbClr val="FF0000"/>
              </a:solidFill>
            </a:endParaRPr>
          </a:p>
        </p:txBody>
      </p:sp>
      <p:sp>
        <p:nvSpPr>
          <p:cNvPr id="5" name="Content Placeholder 4"/>
          <p:cNvSpPr>
            <a:spLocks noGrp="1"/>
          </p:cNvSpPr>
          <p:nvPr>
            <p:ph sz="half" idx="1"/>
          </p:nvPr>
        </p:nvSpPr>
        <p:spPr>
          <a:xfrm>
            <a:off x="470263" y="1580606"/>
            <a:ext cx="6283233" cy="5146765"/>
          </a:xfrm>
        </p:spPr>
        <p:txBody>
          <a:bodyPr>
            <a:normAutofit/>
          </a:bodyPr>
          <a:lstStyle/>
          <a:p>
            <a:r>
              <a:rPr lang="en-US" dirty="0" smtClean="0"/>
              <a:t>Communication is a way to convey a message, an idea, a picture, or speech that is received and understood clearly and correctly by the person for whom it is meant. Some main areas in this category are −</a:t>
            </a:r>
          </a:p>
          <a:p>
            <a:pPr lvl="1"/>
            <a:r>
              <a:rPr lang="en-US" dirty="0" smtClean="0"/>
              <a:t>E-mail</a:t>
            </a:r>
          </a:p>
          <a:p>
            <a:pPr lvl="1"/>
            <a:r>
              <a:rPr lang="en-US" dirty="0" smtClean="0"/>
              <a:t>Chatting</a:t>
            </a:r>
          </a:p>
          <a:p>
            <a:pPr lvl="1"/>
            <a:r>
              <a:rPr lang="en-US" dirty="0" smtClean="0"/>
              <a:t>Usenet</a:t>
            </a:r>
          </a:p>
          <a:p>
            <a:pPr lvl="1"/>
            <a:r>
              <a:rPr lang="en-US" dirty="0" smtClean="0"/>
              <a:t>FTP</a:t>
            </a:r>
          </a:p>
          <a:p>
            <a:pPr lvl="1"/>
            <a:r>
              <a:rPr lang="en-US" dirty="0" smtClean="0"/>
              <a:t>Telnet</a:t>
            </a:r>
          </a:p>
          <a:p>
            <a:pPr lvl="1"/>
            <a:r>
              <a:rPr lang="en-US" dirty="0" smtClean="0"/>
              <a:t>Video-conferencing</a:t>
            </a:r>
            <a:endParaRPr lang="en-US" dirty="0"/>
          </a:p>
        </p:txBody>
      </p:sp>
      <p:pic>
        <p:nvPicPr>
          <p:cNvPr id="2" name="Picture 1"/>
          <p:cNvPicPr>
            <a:picLocks noChangeAspect="1"/>
          </p:cNvPicPr>
          <p:nvPr/>
        </p:nvPicPr>
        <p:blipFill>
          <a:blip r:embed="rId2"/>
          <a:stretch>
            <a:fillRect/>
          </a:stretch>
        </p:blipFill>
        <p:spPr>
          <a:xfrm>
            <a:off x="6753496" y="1998617"/>
            <a:ext cx="5158074" cy="4073706"/>
          </a:xfrm>
          <a:prstGeom prst="rect">
            <a:avLst/>
          </a:prstGeom>
        </p:spPr>
      </p:pic>
    </p:spTree>
    <p:extLst>
      <p:ext uri="{BB962C8B-B14F-4D97-AF65-F5344CB8AC3E}">
        <p14:creationId xmlns:p14="http://schemas.microsoft.com/office/powerpoint/2010/main" val="3021770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Additional Learning Material</a:t>
            </a:r>
            <a:endParaRPr lang="en-US" b="1" dirty="0">
              <a:solidFill>
                <a:srgbClr val="FF0000"/>
              </a:solidFill>
            </a:endParaRPr>
          </a:p>
        </p:txBody>
      </p:sp>
      <p:sp>
        <p:nvSpPr>
          <p:cNvPr id="5" name="Content Placeholder 4"/>
          <p:cNvSpPr>
            <a:spLocks noGrp="1"/>
          </p:cNvSpPr>
          <p:nvPr>
            <p:ph idx="1"/>
          </p:nvPr>
        </p:nvSpPr>
        <p:spPr/>
        <p:txBody>
          <a:bodyPr/>
          <a:lstStyle/>
          <a:p>
            <a:r>
              <a:rPr lang="en-US">
                <a:hlinkClick r:id="rId2"/>
              </a:rPr>
              <a:t>https://www.learnerscoach.co.ke/history-and-introduction-to-computers</a:t>
            </a:r>
            <a:r>
              <a:rPr lang="en-US" smtClean="0">
                <a:hlinkClick r:id="rId2"/>
              </a:rPr>
              <a:t>/</a:t>
            </a:r>
            <a:endParaRPr lang="en-US" smtClean="0"/>
          </a:p>
          <a:p>
            <a:endParaRPr lang="en-US"/>
          </a:p>
        </p:txBody>
      </p:sp>
    </p:spTree>
    <p:extLst>
      <p:ext uri="{BB962C8B-B14F-4D97-AF65-F5344CB8AC3E}">
        <p14:creationId xmlns:p14="http://schemas.microsoft.com/office/powerpoint/2010/main" val="348822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Computer?</a:t>
            </a:r>
            <a:endParaRPr lang="en-US" b="1" dirty="0"/>
          </a:p>
        </p:txBody>
      </p:sp>
      <p:sp>
        <p:nvSpPr>
          <p:cNvPr id="4" name="Content Placeholder 3"/>
          <p:cNvSpPr>
            <a:spLocks noGrp="1"/>
          </p:cNvSpPr>
          <p:nvPr>
            <p:ph sz="quarter" idx="1"/>
          </p:nvPr>
        </p:nvSpPr>
        <p:spPr/>
        <p:txBody>
          <a:bodyPr>
            <a:normAutofit/>
          </a:bodyPr>
          <a:lstStyle/>
          <a:p>
            <a:r>
              <a:rPr lang="en-US" dirty="0"/>
              <a:t>A computer is a multipurpose electronic device that can receive, process and store data</a:t>
            </a:r>
            <a:r>
              <a:rPr lang="en-US" dirty="0" smtClean="0"/>
              <a:t>.</a:t>
            </a:r>
          </a:p>
          <a:p>
            <a:r>
              <a:rPr lang="en-US" dirty="0" smtClean="0"/>
              <a:t> </a:t>
            </a:r>
            <a:r>
              <a:rPr lang="en-US" dirty="0"/>
              <a:t>O</a:t>
            </a:r>
            <a:r>
              <a:rPr lang="en-US" dirty="0" smtClean="0"/>
              <a:t>perates </a:t>
            </a:r>
            <a:r>
              <a:rPr lang="en-US" dirty="0"/>
              <a:t>under the control of instructions stored in its own </a:t>
            </a:r>
            <a:r>
              <a:rPr lang="en-US" dirty="0" smtClean="0"/>
              <a:t>memory</a:t>
            </a:r>
          </a:p>
          <a:p>
            <a:r>
              <a:rPr lang="en-US" dirty="0" smtClean="0"/>
              <a:t>Instructions allow the computer to accept </a:t>
            </a:r>
            <a:r>
              <a:rPr lang="en-US" dirty="0"/>
              <a:t>data, manipulate the data according to specified rules, produce results, and store the results for future use. </a:t>
            </a:r>
            <a:endParaRPr lang="en-US" dirty="0" smtClean="0"/>
          </a:p>
          <a:p>
            <a:r>
              <a:rPr lang="en-US" dirty="0" smtClean="0"/>
              <a:t>A computer has input</a:t>
            </a:r>
            <a:r>
              <a:rPr lang="en-US" dirty="0"/>
              <a:t>, processing, storage and output. </a:t>
            </a:r>
            <a:endParaRPr lang="en-US" dirty="0" smtClean="0"/>
          </a:p>
          <a:p>
            <a:r>
              <a:rPr lang="en-US" dirty="0" smtClean="0"/>
              <a:t>Examples </a:t>
            </a:r>
            <a:r>
              <a:rPr lang="en-US" dirty="0"/>
              <a:t>of </a:t>
            </a:r>
            <a:r>
              <a:rPr lang="en-US" dirty="0" smtClean="0"/>
              <a:t>computers: </a:t>
            </a:r>
            <a:r>
              <a:rPr lang="en-US" dirty="0"/>
              <a:t>Desktop computers, laptops, smart phones, office calculator, Point of Sale systems etc. </a:t>
            </a:r>
          </a:p>
          <a:p>
            <a:endParaRPr lang="en-US" dirty="0"/>
          </a:p>
        </p:txBody>
      </p:sp>
      <p:sp>
        <p:nvSpPr>
          <p:cNvPr id="6" name="Slide Number Placeholder 5"/>
          <p:cNvSpPr>
            <a:spLocks noGrp="1"/>
          </p:cNvSpPr>
          <p:nvPr>
            <p:ph type="sldNum" sz="quarter" idx="12"/>
          </p:nvPr>
        </p:nvSpPr>
        <p:spPr/>
        <p:txBody>
          <a:bodyPr/>
          <a:lstStyle/>
          <a:p>
            <a:fld id="{EFD8D8C0-282D-455D-8C15-311960618643}" type="slidenum">
              <a:rPr lang="en-GB" smtClean="0"/>
              <a:t>4</a:t>
            </a:fld>
            <a:endParaRPr lang="en-GB"/>
          </a:p>
        </p:txBody>
      </p:sp>
    </p:spTree>
    <p:extLst>
      <p:ext uri="{BB962C8B-B14F-4D97-AF65-F5344CB8AC3E}">
        <p14:creationId xmlns:p14="http://schemas.microsoft.com/office/powerpoint/2010/main" val="3817174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CN" smtClean="0">
                <a:ea typeface="宋体" panose="02010600030101010101" pitchFamily="2" charset="-122"/>
              </a:rPr>
              <a:t>What</a:t>
            </a:r>
            <a:r>
              <a:rPr lang="en-US" altLang="zh-CN" smtClean="0">
                <a:latin typeface="Arial" panose="020B0604020202020204" pitchFamily="34" charset="0"/>
                <a:ea typeface="宋体" panose="02010600030101010101" pitchFamily="2" charset="-122"/>
              </a:rPr>
              <a:t>’</a:t>
            </a:r>
            <a:r>
              <a:rPr lang="en-US" altLang="zh-CN" smtClean="0">
                <a:ea typeface="宋体" panose="02010600030101010101" pitchFamily="2" charset="-122"/>
              </a:rPr>
              <a:t>s a Computer?</a:t>
            </a:r>
          </a:p>
        </p:txBody>
      </p:sp>
      <p:sp>
        <p:nvSpPr>
          <p:cNvPr id="27651" name="Rectangle 3"/>
          <p:cNvSpPr>
            <a:spLocks noGrp="1" noChangeArrowheads="1"/>
          </p:cNvSpPr>
          <p:nvPr>
            <p:ph type="body" idx="1"/>
          </p:nvPr>
        </p:nvSpPr>
        <p:spPr/>
        <p:txBody>
          <a:bodyPr/>
          <a:lstStyle/>
          <a:p>
            <a:r>
              <a:rPr lang="en-US" altLang="zh-CN" dirty="0" smtClean="0">
                <a:ea typeface="宋体" panose="02010600030101010101" pitchFamily="2" charset="-122"/>
              </a:rPr>
              <a:t>A computer includes various devices:</a:t>
            </a:r>
          </a:p>
          <a:p>
            <a:pPr>
              <a:buFont typeface="Wingdings" panose="05000000000000000000" pitchFamily="2" charset="2"/>
              <a:buChar char="l"/>
            </a:pPr>
            <a:r>
              <a:rPr lang="en-US" altLang="zh-CN" sz="2400" dirty="0">
                <a:solidFill>
                  <a:schemeClr val="folHlink"/>
                </a:solidFill>
                <a:ea typeface="宋体" panose="02010600030101010101" pitchFamily="2" charset="-122"/>
              </a:rPr>
              <a:t>Central Processing Unit (CPU</a:t>
            </a:r>
            <a:r>
              <a:rPr lang="en-US" altLang="zh-CN" sz="2400" dirty="0" smtClean="0">
                <a:solidFill>
                  <a:schemeClr val="folHlink"/>
                </a:solidFill>
                <a:ea typeface="宋体" panose="02010600030101010101" pitchFamily="2" charset="-122"/>
              </a:rPr>
              <a:t>) processing</a:t>
            </a:r>
            <a:endParaRPr lang="en-US" altLang="zh-CN" sz="2400" dirty="0">
              <a:solidFill>
                <a:schemeClr val="folHlink"/>
              </a:solidFill>
              <a:ea typeface="宋体" panose="02010600030101010101" pitchFamily="2" charset="-122"/>
            </a:endParaRPr>
          </a:p>
          <a:p>
            <a:pPr>
              <a:buFont typeface="Wingdings" panose="05000000000000000000" pitchFamily="2" charset="2"/>
              <a:buChar char="l"/>
            </a:pPr>
            <a:r>
              <a:rPr lang="en-US" altLang="zh-CN" sz="2400" dirty="0" smtClean="0">
                <a:solidFill>
                  <a:schemeClr val="folHlink"/>
                </a:solidFill>
                <a:ea typeface="宋体" panose="02010600030101010101" pitchFamily="2" charset="-122"/>
              </a:rPr>
              <a:t>Monitor - output</a:t>
            </a:r>
            <a:endParaRPr lang="en-US" altLang="zh-CN" sz="2400" dirty="0">
              <a:solidFill>
                <a:schemeClr val="folHlink"/>
              </a:solidFill>
              <a:ea typeface="宋体" panose="02010600030101010101" pitchFamily="2" charset="-122"/>
            </a:endParaRPr>
          </a:p>
          <a:p>
            <a:pPr>
              <a:buFont typeface="Wingdings" panose="05000000000000000000" pitchFamily="2" charset="2"/>
              <a:buChar char="l"/>
            </a:pPr>
            <a:r>
              <a:rPr lang="en-US" altLang="zh-CN" sz="2400" dirty="0">
                <a:solidFill>
                  <a:schemeClr val="folHlink"/>
                </a:solidFill>
                <a:ea typeface="宋体" panose="02010600030101010101" pitchFamily="2" charset="-122"/>
              </a:rPr>
              <a:t>Keyboard and </a:t>
            </a:r>
            <a:r>
              <a:rPr lang="en-US" altLang="zh-CN" sz="2400" dirty="0" smtClean="0">
                <a:solidFill>
                  <a:schemeClr val="folHlink"/>
                </a:solidFill>
                <a:ea typeface="宋体" panose="02010600030101010101" pitchFamily="2" charset="-122"/>
              </a:rPr>
              <a:t>Mouse input</a:t>
            </a:r>
          </a:p>
          <a:p>
            <a:pPr>
              <a:buFont typeface="Wingdings" panose="05000000000000000000" pitchFamily="2" charset="2"/>
              <a:buChar char="l"/>
            </a:pPr>
            <a:r>
              <a:rPr lang="en-US" altLang="zh-CN" sz="2400" dirty="0" smtClean="0">
                <a:solidFill>
                  <a:schemeClr val="folHlink"/>
                </a:solidFill>
                <a:ea typeface="宋体" panose="02010600030101010101" pitchFamily="2" charset="-122"/>
              </a:rPr>
              <a:t>Memory- storage</a:t>
            </a:r>
            <a:endParaRPr lang="en-US" altLang="zh-CN" sz="2400" dirty="0">
              <a:solidFill>
                <a:schemeClr val="folHlink"/>
              </a:solidFill>
              <a:ea typeface="宋体" panose="02010600030101010101" pitchFamily="2" charset="-122"/>
            </a:endParaRPr>
          </a:p>
        </p:txBody>
      </p:sp>
    </p:spTree>
    <p:extLst>
      <p:ext uri="{BB962C8B-B14F-4D97-AF65-F5344CB8AC3E}">
        <p14:creationId xmlns:p14="http://schemas.microsoft.com/office/powerpoint/2010/main" val="138711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zh-CN" smtClean="0">
                <a:ea typeface="宋体" panose="02010600030101010101" pitchFamily="2" charset="-122"/>
              </a:rPr>
              <a:t>What</a:t>
            </a:r>
            <a:r>
              <a:rPr lang="en-US" altLang="zh-CN" smtClean="0">
                <a:latin typeface="Arial" panose="020B0604020202020204" pitchFamily="34" charset="0"/>
                <a:ea typeface="宋体" panose="02010600030101010101" pitchFamily="2" charset="-122"/>
              </a:rPr>
              <a:t>’</a:t>
            </a:r>
            <a:r>
              <a:rPr lang="en-US" altLang="zh-CN" smtClean="0">
                <a:ea typeface="宋体" panose="02010600030101010101" pitchFamily="2" charset="-122"/>
              </a:rPr>
              <a:t>s a Computer?</a:t>
            </a:r>
          </a:p>
        </p:txBody>
      </p:sp>
      <p:sp>
        <p:nvSpPr>
          <p:cNvPr id="28675" name="Rectangle 3"/>
          <p:cNvSpPr>
            <a:spLocks noGrp="1" noChangeArrowheads="1"/>
          </p:cNvSpPr>
          <p:nvPr>
            <p:ph type="body" idx="1"/>
          </p:nvPr>
        </p:nvSpPr>
        <p:spPr/>
        <p:txBody>
          <a:bodyPr/>
          <a:lstStyle/>
          <a:p>
            <a:pPr>
              <a:lnSpc>
                <a:spcPct val="90000"/>
              </a:lnSpc>
            </a:pPr>
            <a:r>
              <a:rPr lang="en-US" altLang="zh-CN" dirty="0" smtClean="0">
                <a:ea typeface="宋体" panose="02010600030101010101" pitchFamily="2" charset="-122"/>
              </a:rPr>
              <a:t>The unique capabilities and characteristics of a computer:</a:t>
            </a:r>
          </a:p>
          <a:p>
            <a:pPr>
              <a:lnSpc>
                <a:spcPct val="90000"/>
              </a:lnSpc>
              <a:buFont typeface="Wingdings" panose="05000000000000000000" pitchFamily="2" charset="2"/>
              <a:buChar char="l"/>
            </a:pPr>
            <a:r>
              <a:rPr lang="en-US" altLang="zh-CN" dirty="0">
                <a:solidFill>
                  <a:schemeClr val="folHlink"/>
                </a:solidFill>
                <a:ea typeface="宋体" panose="02010600030101010101" pitchFamily="2" charset="-122"/>
              </a:rPr>
              <a:t>Speed</a:t>
            </a:r>
          </a:p>
          <a:p>
            <a:pPr>
              <a:lnSpc>
                <a:spcPct val="90000"/>
              </a:lnSpc>
              <a:buFont typeface="Wingdings" panose="05000000000000000000" pitchFamily="2" charset="2"/>
              <a:buChar char="l"/>
            </a:pPr>
            <a:r>
              <a:rPr lang="en-US" altLang="zh-CN" dirty="0">
                <a:solidFill>
                  <a:schemeClr val="folHlink"/>
                </a:solidFill>
                <a:ea typeface="宋体" panose="02010600030101010101" pitchFamily="2" charset="-122"/>
              </a:rPr>
              <a:t>Storage capacity</a:t>
            </a:r>
          </a:p>
          <a:p>
            <a:pPr>
              <a:lnSpc>
                <a:spcPct val="90000"/>
              </a:lnSpc>
              <a:buFont typeface="Wingdings" panose="05000000000000000000" pitchFamily="2" charset="2"/>
              <a:buChar char="l"/>
            </a:pPr>
            <a:r>
              <a:rPr lang="en-US" altLang="zh-CN" dirty="0">
                <a:solidFill>
                  <a:schemeClr val="folHlink"/>
                </a:solidFill>
                <a:ea typeface="宋体" panose="02010600030101010101" pitchFamily="2" charset="-122"/>
              </a:rPr>
              <a:t>Accuracy</a:t>
            </a:r>
          </a:p>
          <a:p>
            <a:pPr>
              <a:lnSpc>
                <a:spcPct val="90000"/>
              </a:lnSpc>
              <a:buFont typeface="Wingdings" panose="05000000000000000000" pitchFamily="2" charset="2"/>
              <a:buChar char="l"/>
            </a:pPr>
            <a:r>
              <a:rPr lang="en-US" altLang="zh-CN" dirty="0">
                <a:solidFill>
                  <a:schemeClr val="folHlink"/>
                </a:solidFill>
                <a:ea typeface="宋体" panose="02010600030101010101" pitchFamily="2" charset="-122"/>
              </a:rPr>
              <a:t>Reliability</a:t>
            </a:r>
          </a:p>
          <a:p>
            <a:pPr>
              <a:lnSpc>
                <a:spcPct val="90000"/>
              </a:lnSpc>
              <a:buFont typeface="Wingdings" panose="05000000000000000000" pitchFamily="2" charset="2"/>
              <a:buChar char="l"/>
            </a:pPr>
            <a:r>
              <a:rPr lang="en-US" altLang="zh-CN" dirty="0">
                <a:solidFill>
                  <a:schemeClr val="folHlink"/>
                </a:solidFill>
                <a:ea typeface="宋体" panose="02010600030101010101" pitchFamily="2" charset="-122"/>
              </a:rPr>
              <a:t>Versatility</a:t>
            </a:r>
          </a:p>
          <a:p>
            <a:pPr>
              <a:lnSpc>
                <a:spcPct val="90000"/>
              </a:lnSpc>
              <a:buFont typeface="Wingdings" panose="05000000000000000000" pitchFamily="2" charset="2"/>
              <a:buChar char="l"/>
            </a:pPr>
            <a:r>
              <a:rPr lang="en-US" altLang="zh-CN" dirty="0">
                <a:solidFill>
                  <a:schemeClr val="folHlink"/>
                </a:solidFill>
                <a:ea typeface="宋体" panose="02010600030101010101" pitchFamily="2" charset="-122"/>
              </a:rPr>
              <a:t>Diligence</a:t>
            </a:r>
          </a:p>
        </p:txBody>
      </p:sp>
    </p:spTree>
    <p:extLst>
      <p:ext uri="{BB962C8B-B14F-4D97-AF65-F5344CB8AC3E}">
        <p14:creationId xmlns:p14="http://schemas.microsoft.com/office/powerpoint/2010/main" val="109638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CN" dirty="0" smtClean="0">
                <a:ea typeface="宋体" panose="02010600030101010101" pitchFamily="2" charset="-122"/>
              </a:rPr>
              <a:t>Computing concepts</a:t>
            </a:r>
          </a:p>
        </p:txBody>
      </p:sp>
      <p:sp>
        <p:nvSpPr>
          <p:cNvPr id="22531" name="Rectangle 3"/>
          <p:cNvSpPr>
            <a:spLocks noGrp="1" noChangeArrowheads="1"/>
          </p:cNvSpPr>
          <p:nvPr>
            <p:ph type="body" idx="1"/>
          </p:nvPr>
        </p:nvSpPr>
        <p:spPr/>
        <p:txBody>
          <a:bodyPr/>
          <a:lstStyle/>
          <a:p>
            <a:r>
              <a:rPr lang="en-US" altLang="zh-CN" dirty="0" smtClean="0">
                <a:ea typeface="宋体" panose="02010600030101010101" pitchFamily="2" charset="-122"/>
              </a:rPr>
              <a:t>Accepting the raw data</a:t>
            </a:r>
          </a:p>
          <a:p>
            <a:r>
              <a:rPr lang="en-US" altLang="zh-CN" dirty="0" smtClean="0">
                <a:ea typeface="宋体" panose="02010600030101010101" pitchFamily="2" charset="-122"/>
              </a:rPr>
              <a:t>Processing the data</a:t>
            </a:r>
          </a:p>
          <a:p>
            <a:r>
              <a:rPr lang="en-US" altLang="zh-CN" dirty="0" smtClean="0">
                <a:ea typeface="宋体" panose="02010600030101010101" pitchFamily="2" charset="-122"/>
              </a:rPr>
              <a:t>Storing the data</a:t>
            </a:r>
          </a:p>
          <a:p>
            <a:r>
              <a:rPr lang="en-US" altLang="zh-CN" dirty="0" smtClean="0">
                <a:ea typeface="宋体" panose="02010600030101010101" pitchFamily="2" charset="-122"/>
              </a:rPr>
              <a:t>Delivering the output</a:t>
            </a:r>
          </a:p>
        </p:txBody>
      </p:sp>
    </p:spTree>
    <p:extLst>
      <p:ext uri="{BB962C8B-B14F-4D97-AF65-F5344CB8AC3E}">
        <p14:creationId xmlns:p14="http://schemas.microsoft.com/office/powerpoint/2010/main" val="290265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b="1" dirty="0" smtClean="0">
                <a:ea typeface="宋体" panose="02010600030101010101" pitchFamily="2" charset="-122"/>
              </a:rPr>
              <a:t>Evolution of Computers</a:t>
            </a:r>
          </a:p>
        </p:txBody>
      </p:sp>
      <p:sp>
        <p:nvSpPr>
          <p:cNvPr id="6147" name="Rectangle 3"/>
          <p:cNvSpPr>
            <a:spLocks noGrp="1" noChangeArrowheads="1"/>
          </p:cNvSpPr>
          <p:nvPr>
            <p:ph type="body" idx="1"/>
          </p:nvPr>
        </p:nvSpPr>
        <p:spPr/>
        <p:txBody>
          <a:bodyPr/>
          <a:lstStyle/>
          <a:p>
            <a:r>
              <a:rPr lang="en-US" altLang="zh-CN">
                <a:ea typeface="宋体" panose="02010600030101010101" pitchFamily="2" charset="-122"/>
              </a:rPr>
              <a:t>Manual Computing Devices: Sand table, Abacus, </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a:p>
            <a:r>
              <a:rPr lang="en-US" altLang="zh-CN">
                <a:ea typeface="宋体" panose="02010600030101010101" pitchFamily="2" charset="-122"/>
              </a:rPr>
              <a:t>Automated Computing Devices: difference engine, analytical engine, Colossus, </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a:p>
            <a:r>
              <a:rPr lang="en-US" altLang="zh-CN" b="1">
                <a:ea typeface="宋体" panose="02010600030101010101" pitchFamily="2" charset="-122"/>
              </a:rPr>
              <a:t>Charles Babbage</a:t>
            </a:r>
            <a:r>
              <a:rPr lang="en-US" altLang="zh-CN">
                <a:ea typeface="宋体" panose="02010600030101010101" pitchFamily="2" charset="-122"/>
              </a:rPr>
              <a:t>: A professor of mathematics a the Cambridge University is considered to be the father of modern computer.</a:t>
            </a:r>
          </a:p>
        </p:txBody>
      </p:sp>
    </p:spTree>
    <p:extLst>
      <p:ext uri="{BB962C8B-B14F-4D97-AF65-F5344CB8AC3E}">
        <p14:creationId xmlns:p14="http://schemas.microsoft.com/office/powerpoint/2010/main" val="374345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CN" b="1" dirty="0" smtClean="0">
                <a:ea typeface="宋体" panose="02010600030101010101" pitchFamily="2" charset="-122"/>
              </a:rPr>
              <a:t>Generations of Computers</a:t>
            </a:r>
          </a:p>
        </p:txBody>
      </p:sp>
      <p:sp>
        <p:nvSpPr>
          <p:cNvPr id="7171" name="Rectangle 3"/>
          <p:cNvSpPr>
            <a:spLocks noGrp="1" noChangeArrowheads="1"/>
          </p:cNvSpPr>
          <p:nvPr>
            <p:ph type="body" idx="1"/>
          </p:nvPr>
        </p:nvSpPr>
        <p:spPr/>
        <p:txBody>
          <a:bodyPr/>
          <a:lstStyle/>
          <a:p>
            <a:r>
              <a:rPr lang="en-US" altLang="zh-CN" b="1" dirty="0" smtClean="0">
                <a:solidFill>
                  <a:srgbClr val="FF0000"/>
                </a:solidFill>
                <a:ea typeface="宋体" panose="02010600030101010101" pitchFamily="2" charset="-122"/>
              </a:rPr>
              <a:t>First Generation Computers</a:t>
            </a:r>
          </a:p>
          <a:p>
            <a:pPr>
              <a:buSzPct val="200000"/>
              <a:buFontTx/>
              <a:buChar char="•"/>
            </a:pPr>
            <a:r>
              <a:rPr lang="en-US" altLang="zh-CN" dirty="0">
                <a:solidFill>
                  <a:schemeClr val="tx2"/>
                </a:solidFill>
                <a:ea typeface="宋体" panose="02010600030101010101" pitchFamily="2" charset="-122"/>
              </a:rPr>
              <a:t>Employed during the period 1940-1956</a:t>
            </a:r>
          </a:p>
          <a:p>
            <a:pPr>
              <a:buSzPct val="200000"/>
              <a:buFontTx/>
              <a:buChar char="•"/>
            </a:pPr>
            <a:r>
              <a:rPr lang="en-US" altLang="zh-CN" dirty="0">
                <a:solidFill>
                  <a:schemeClr val="tx2"/>
                </a:solidFill>
                <a:ea typeface="宋体" panose="02010600030101010101" pitchFamily="2" charset="-122"/>
              </a:rPr>
              <a:t>Used the </a:t>
            </a:r>
            <a:r>
              <a:rPr lang="en-US" altLang="zh-CN" dirty="0">
                <a:solidFill>
                  <a:srgbClr val="FF0000"/>
                </a:solidFill>
                <a:ea typeface="宋体" panose="02010600030101010101" pitchFamily="2" charset="-122"/>
              </a:rPr>
              <a:t>vacuum tubes technology</a:t>
            </a:r>
            <a:r>
              <a:rPr lang="en-US" altLang="zh-CN" dirty="0">
                <a:solidFill>
                  <a:schemeClr val="tx2"/>
                </a:solidFill>
                <a:ea typeface="宋体" panose="02010600030101010101" pitchFamily="2" charset="-122"/>
              </a:rPr>
              <a:t> for calculation as well as for storage and control purpose.</a:t>
            </a:r>
          </a:p>
          <a:p>
            <a:pPr>
              <a:buSzPct val="200000"/>
              <a:buFontTx/>
              <a:buChar char="•"/>
            </a:pPr>
            <a:r>
              <a:rPr lang="en-US" altLang="zh-CN" b="1" dirty="0">
                <a:solidFill>
                  <a:schemeClr val="tx2"/>
                </a:solidFill>
                <a:ea typeface="宋体" panose="02010600030101010101" pitchFamily="2" charset="-122"/>
              </a:rPr>
              <a:t>Advantages</a:t>
            </a:r>
            <a:r>
              <a:rPr lang="en-US" altLang="zh-CN" dirty="0">
                <a:solidFill>
                  <a:schemeClr val="tx2"/>
                </a:solidFill>
                <a:ea typeface="宋体" panose="02010600030101010101" pitchFamily="2" charset="-122"/>
              </a:rPr>
              <a:t>: (1) Fastest computing devices of their time; (2) These computers were able to execute complex mathematical problems in an efficient manner</a:t>
            </a:r>
            <a:r>
              <a:rPr lang="en-US" altLang="zh-CN" sz="2400" dirty="0">
                <a:solidFill>
                  <a:schemeClr val="tx2"/>
                </a:solidFill>
                <a:ea typeface="宋体" panose="02010600030101010101" pitchFamily="2" charset="-122"/>
              </a:rPr>
              <a:t>.</a:t>
            </a:r>
          </a:p>
        </p:txBody>
      </p:sp>
    </p:spTree>
    <p:extLst>
      <p:ext uri="{BB962C8B-B14F-4D97-AF65-F5344CB8AC3E}">
        <p14:creationId xmlns:p14="http://schemas.microsoft.com/office/powerpoint/2010/main" val="1050465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1964</Words>
  <Application>Microsoft Office PowerPoint</Application>
  <PresentationFormat>Widescreen</PresentationFormat>
  <Paragraphs>192</Paragraphs>
  <Slides>37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Links</vt:lpstr>
      </vt:variant>
      <vt:variant>
        <vt:i4>5</vt:i4>
      </vt:variant>
      <vt:variant>
        <vt:lpstr>Slide Titles</vt:lpstr>
      </vt:variant>
      <vt:variant>
        <vt:i4>37</vt:i4>
      </vt:variant>
    </vt:vector>
  </HeadingPairs>
  <TitlesOfParts>
    <vt:vector size="49" baseType="lpstr">
      <vt:lpstr>宋体</vt:lpstr>
      <vt:lpstr>Arial</vt:lpstr>
      <vt:lpstr>Calibri</vt:lpstr>
      <vt:lpstr>Calibri Light</vt:lpstr>
      <vt:lpstr>Times New Roman</vt:lpstr>
      <vt:lpstr>Wingdings</vt:lpstr>
      <vt:lpstr>Office Theme</vt:lpstr>
      <vt:lpstr>file:///\\localhost\Users\mac\Desktop\Personal\Daystar\Final%20Documents\SD%20Obulex:Users:mac:Desktop:Personal:Daystar:Introduction%20to%20Computers%20Training%20Manual.docx!OLE_LINK1</vt:lpstr>
      <vt:lpstr>file:///\\localhost\Users\mac\Desktop\Personal\Daystar\Final%20Documents\SD%20Obulex:Users:mac:Desktop:Personal:Daystar:Introduction%20to%20Computers%20Training%20Manual.docx!OLE_LINK2</vt:lpstr>
      <vt:lpstr>file:///\\localhost\Users\mac\Desktop\Personal\Daystar\Final%20Documents\SD%20Obulex:Users:mac:Desktop:Personal:Daystar:Introduction%20to%20Computers%20Training%20Manual.docx!OLE_LINK3</vt:lpstr>
      <vt:lpstr>file:///\\localhost\Users\mac\Desktop\Personal\Daystar\Final%20Documents\SD%20Obulex:Users:mac:Desktop:Personal:Daystar:Introduction%20to%20Computers%20Training%20Manual.docx!OLE_LINK4</vt:lpstr>
      <vt:lpstr>file:///\\localhost\Users\mac\Desktop\Personal\Daystar\Final%20Documents\SD%20Obulex:Users:mac:Desktop:Personal:Daystar:Introduction%20to%20Computers%20Training%20Manual.docx!OLE_LINK5</vt:lpstr>
      <vt:lpstr>Introduction &amp; History of Computers   </vt:lpstr>
      <vt:lpstr>Topics of Discussion</vt:lpstr>
      <vt:lpstr>What’s a Computer?</vt:lpstr>
      <vt:lpstr>What is a Computer?</vt:lpstr>
      <vt:lpstr>What’s a Computer?</vt:lpstr>
      <vt:lpstr>What’s a Computer?</vt:lpstr>
      <vt:lpstr>Computing concepts</vt:lpstr>
      <vt:lpstr>Evolution of Computers</vt:lpstr>
      <vt:lpstr>Generations of Computers</vt:lpstr>
      <vt:lpstr>Generations of Computers</vt:lpstr>
      <vt:lpstr>Generations of Computers</vt:lpstr>
      <vt:lpstr>Generations of Computers</vt:lpstr>
      <vt:lpstr>Generations of Computers</vt:lpstr>
      <vt:lpstr>Generations of Computers</vt:lpstr>
      <vt:lpstr>Generations of Computers</vt:lpstr>
      <vt:lpstr>Generations of Computers</vt:lpstr>
      <vt:lpstr>Generations of Computers</vt:lpstr>
      <vt:lpstr>Generations of Computers</vt:lpstr>
      <vt:lpstr>Generations of Computers</vt:lpstr>
      <vt:lpstr>Classification of Computers</vt:lpstr>
      <vt:lpstr>Classification of Computers</vt:lpstr>
      <vt:lpstr>Classification of Computers</vt:lpstr>
      <vt:lpstr>Classification of Computers</vt:lpstr>
      <vt:lpstr>Types of computing devices</vt:lpstr>
      <vt:lpstr>Types of Computing devices</vt:lpstr>
      <vt:lpstr>Types of computing devices</vt:lpstr>
      <vt:lpstr>Computer Application - Business</vt:lpstr>
      <vt:lpstr>PowerPoint Presentation</vt:lpstr>
      <vt:lpstr>Computer Application - Banking</vt:lpstr>
      <vt:lpstr>Computer Application - Insurance</vt:lpstr>
      <vt:lpstr>Computer Application - Education</vt:lpstr>
      <vt:lpstr>Computer Application - Marketing</vt:lpstr>
      <vt:lpstr>Computer Application - Healthcare</vt:lpstr>
      <vt:lpstr>Computer Application - Engineering Design</vt:lpstr>
      <vt:lpstr>Computer Application - Military</vt:lpstr>
      <vt:lpstr>Computer Application - Communication</vt:lpstr>
      <vt:lpstr>Additional Learning Material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21</cp:revision>
  <dcterms:created xsi:type="dcterms:W3CDTF">2020-09-24T15:21:16Z</dcterms:created>
  <dcterms:modified xsi:type="dcterms:W3CDTF">2022-01-30T13:58:46Z</dcterms:modified>
</cp:coreProperties>
</file>