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23"/>
  </p:notesMasterIdLst>
  <p:handoutMasterIdLst>
    <p:handoutMasterId r:id="rId24"/>
  </p:handoutMasterIdLst>
  <p:sldIdLst>
    <p:sldId id="256" r:id="rId2"/>
    <p:sldId id="288" r:id="rId3"/>
    <p:sldId id="285" r:id="rId4"/>
    <p:sldId id="293" r:id="rId5"/>
    <p:sldId id="260" r:id="rId6"/>
    <p:sldId id="261" r:id="rId7"/>
    <p:sldId id="262" r:id="rId8"/>
    <p:sldId id="263" r:id="rId9"/>
    <p:sldId id="289" r:id="rId10"/>
    <p:sldId id="264" r:id="rId11"/>
    <p:sldId id="265" r:id="rId12"/>
    <p:sldId id="266" r:id="rId13"/>
    <p:sldId id="295" r:id="rId14"/>
    <p:sldId id="290" r:id="rId15"/>
    <p:sldId id="267" r:id="rId16"/>
    <p:sldId id="296" r:id="rId17"/>
    <p:sldId id="268" r:id="rId18"/>
    <p:sldId id="291" r:id="rId19"/>
    <p:sldId id="292" r:id="rId20"/>
    <p:sldId id="269" r:id="rId21"/>
    <p:sldId id="29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50EF54-9D2A-254C-9652-A2A0027EE7B1}" type="datetimeFigureOut">
              <a:rPr lang="en-US" smtClean="0"/>
              <a:t>8/8/2021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04AC4A-B90F-7144-B5B3-F164E7B1427B}" type="slidenum">
              <a:rPr lang="en-US" smtClean="0"/>
              <a:t>‹#›</a:t>
            </a:fld>
            <a:endParaRPr lang="en-US"/>
          </a:p>
        </p:txBody>
      </p:sp>
    </p:spTree>
    <p:extLst>
      <p:ext uri="{BB962C8B-B14F-4D97-AF65-F5344CB8AC3E}">
        <p14:creationId xmlns:p14="http://schemas.microsoft.com/office/powerpoint/2010/main" val="1441755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B1910A-A1E8-41F7-971C-239AF1E3F368}" type="datetimeFigureOut">
              <a:rPr lang="en-GB" smtClean="0"/>
              <a:t>08/08/2021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40308F-B097-4554-8170-3C22C9C9BEAE}" type="slidenum">
              <a:rPr lang="en-GB" smtClean="0"/>
              <a:t>‹#›</a:t>
            </a:fld>
            <a:endParaRPr lang="en-GB"/>
          </a:p>
        </p:txBody>
      </p:sp>
    </p:spTree>
    <p:extLst>
      <p:ext uri="{BB962C8B-B14F-4D97-AF65-F5344CB8AC3E}">
        <p14:creationId xmlns:p14="http://schemas.microsoft.com/office/powerpoint/2010/main" val="57885588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7D76631-9843-42FD-85B8-23F14C64A773}" type="datetime1">
              <a:rPr lang="en-US" smtClean="0"/>
              <a:t>8/8/2021</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EFD8D8C0-282D-455D-8C15-311960618643}" type="slidenum">
              <a:rPr lang="en-GB" smtClean="0"/>
              <a:t>‹#›</a:t>
            </a:fld>
            <a:endParaRPr lang="en-GB"/>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F01F999-FED1-4084-99C0-58FA6DA7D39F}" type="datetime1">
              <a:rPr lang="en-US" smtClean="0"/>
              <a:t>8/8/2021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D8D8C0-282D-455D-8C15-311960618643}"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D44CF4-9484-4E01-9CB3-8BDC49919BD4}" type="datetime1">
              <a:rPr lang="en-US" smtClean="0"/>
              <a:t>8/8/2021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D8D8C0-282D-455D-8C15-311960618643}"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0320100-5888-4D5D-8F8F-116A75894D60}" type="datetime1">
              <a:rPr lang="en-US" smtClean="0"/>
              <a:t>8/8/2021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D8D8C0-282D-455D-8C15-311960618643}" type="slidenum">
              <a:rPr lang="en-GB" smtClean="0"/>
              <a:t>‹#›</a:t>
            </a:fld>
            <a:endParaRPr lang="en-GB"/>
          </a:p>
        </p:txBody>
      </p:sp>
      <p:sp>
        <p:nvSpPr>
          <p:cNvPr id="8" name="Content Placeholder 7"/>
          <p:cNvSpPr>
            <a:spLocks noGrp="1"/>
          </p:cNvSpPr>
          <p:nvPr>
            <p:ph sz="quarter" idx="1"/>
          </p:nvPr>
        </p:nvSpPr>
        <p:spPr>
          <a:xfrm>
            <a:off x="899592" y="1412776"/>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5FA3F5C-2E15-4FB0-AF12-31574FC3E04F}" type="datetime1">
              <a:rPr lang="en-US" smtClean="0"/>
              <a:t>8/8/2021</a:t>
            </a:fld>
            <a:endParaRPr lang="en-GB"/>
          </a:p>
        </p:txBody>
      </p:sp>
      <p:sp>
        <p:nvSpPr>
          <p:cNvPr id="5" name="Footer Placeholder 4"/>
          <p:cNvSpPr>
            <a:spLocks noGrp="1"/>
          </p:cNvSpPr>
          <p:nvPr>
            <p:ph type="ftr" sz="quarter" idx="11"/>
          </p:nvPr>
        </p:nvSpPr>
        <p:spPr>
          <a:xfrm>
            <a:off x="800100" y="6172200"/>
            <a:ext cx="4000500" cy="457200"/>
          </a:xfrm>
        </p:spPr>
        <p:txBody>
          <a:bodyPr/>
          <a:lstStyle/>
          <a:p>
            <a:endParaRPr lang="en-GB"/>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EFD8D8C0-282D-455D-8C15-311960618643}"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76ABEBB-1BF3-4458-9B84-99FC47F5EE75}" type="datetime1">
              <a:rPr lang="en-US" smtClean="0"/>
              <a:t>8/8/2021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D8D8C0-282D-455D-8C15-311960618643}" type="slidenum">
              <a:rPr lang="en-GB" smtClean="0"/>
              <a:t>‹#›</a:t>
            </a:fld>
            <a:endParaRPr lang="en-GB"/>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489A213-0E11-49A0-925A-8A9FEB7D30C1}" type="datetime1">
              <a:rPr lang="en-US" smtClean="0"/>
              <a:t>8/8/2021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FD8D8C0-282D-455D-8C15-311960618643}" type="slidenum">
              <a:rPr lang="en-GB" smtClean="0"/>
              <a:t>‹#›</a:t>
            </a:fld>
            <a:endParaRPr lang="en-GB"/>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AEF62CA-E72C-43B7-AFC8-E0EB7ACF1F28}" type="datetime1">
              <a:rPr lang="en-US" smtClean="0"/>
              <a:t>8/8/2021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FD8D8C0-282D-455D-8C15-311960618643}"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546E53-5605-4E14-A9D4-FF02F86108F0}" type="datetime1">
              <a:rPr lang="en-US" smtClean="0"/>
              <a:t>8/8/2021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FD8D8C0-282D-455D-8C15-311960618643}"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F0B62E6-ACE5-4B51-BBC7-4E2AFC2EB27F}" type="datetime1">
              <a:rPr lang="en-US" smtClean="0"/>
              <a:t>8/8/2021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D8D8C0-282D-455D-8C15-311960618643}" type="slidenum">
              <a:rPr lang="en-GB" smtClean="0"/>
              <a:t>‹#›</a:t>
            </a:fld>
            <a:endParaRPr lang="en-GB"/>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62CE252-9DDB-4CF4-BB8B-7CB425C05D10}" type="datetime1">
              <a:rPr lang="en-US" smtClean="0"/>
              <a:t>8/8/2021</a:t>
            </a:fld>
            <a:endParaRPr lang="en-GB"/>
          </a:p>
        </p:txBody>
      </p:sp>
      <p:sp>
        <p:nvSpPr>
          <p:cNvPr id="6" name="Footer Placeholder 5"/>
          <p:cNvSpPr>
            <a:spLocks noGrp="1"/>
          </p:cNvSpPr>
          <p:nvPr>
            <p:ph type="ftr" sz="quarter" idx="11"/>
          </p:nvPr>
        </p:nvSpPr>
        <p:spPr>
          <a:xfrm>
            <a:off x="914400" y="6172200"/>
            <a:ext cx="3886200" cy="457200"/>
          </a:xfrm>
        </p:spPr>
        <p:txBody>
          <a:bodyPr/>
          <a:lstStyle/>
          <a:p>
            <a:endParaRPr lang="en-GB"/>
          </a:p>
        </p:txBody>
      </p:sp>
      <p:sp>
        <p:nvSpPr>
          <p:cNvPr id="7" name="Slide Number Placeholder 6"/>
          <p:cNvSpPr>
            <a:spLocks noGrp="1"/>
          </p:cNvSpPr>
          <p:nvPr>
            <p:ph type="sldNum" sz="quarter" idx="12"/>
          </p:nvPr>
        </p:nvSpPr>
        <p:spPr>
          <a:xfrm>
            <a:off x="146304" y="6208776"/>
            <a:ext cx="457200" cy="457200"/>
          </a:xfrm>
        </p:spPr>
        <p:txBody>
          <a:bodyPr/>
          <a:lstStyle/>
          <a:p>
            <a:fld id="{EFD8D8C0-282D-455D-8C15-311960618643}" type="slidenum">
              <a:rPr lang="en-GB" smtClean="0"/>
              <a:t>‹#›</a:t>
            </a:fld>
            <a:endParaRPr lang="en-GB"/>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BC78AEE-9A3B-42CC-A051-5D95CEFC9E30}" type="datetime1">
              <a:rPr lang="en-US" smtClean="0"/>
              <a:t>8/8/2021</a:t>
            </a:fld>
            <a:endParaRPr lang="en-GB"/>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GB"/>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FD8D8C0-282D-455D-8C15-311960618643}"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MODULE 4: SPREADSHEETS</a:t>
            </a:r>
            <a:br>
              <a:rPr lang="en-GB" dirty="0" smtClean="0"/>
            </a:br>
            <a:r>
              <a:rPr lang="en-GB" dirty="0" smtClean="0"/>
              <a:t>Session 1: Introduction to spreadsheets</a:t>
            </a:r>
            <a:endParaRPr lang="en-GB"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04636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Platform and Price Comparisons </a:t>
            </a:r>
          </a:p>
        </p:txBody>
      </p:sp>
      <p:sp>
        <p:nvSpPr>
          <p:cNvPr id="6" name="Slide Number Placeholder 5"/>
          <p:cNvSpPr>
            <a:spLocks noGrp="1"/>
          </p:cNvSpPr>
          <p:nvPr>
            <p:ph type="sldNum" sz="quarter" idx="12"/>
          </p:nvPr>
        </p:nvSpPr>
        <p:spPr/>
        <p:txBody>
          <a:bodyPr/>
          <a:lstStyle/>
          <a:p>
            <a:fld id="{EFD8D8C0-282D-455D-8C15-311960618643}" type="slidenum">
              <a:rPr lang="en-GB" smtClean="0"/>
              <a:t>10</a:t>
            </a:fld>
            <a:endParaRPr lang="en-GB"/>
          </a:p>
        </p:txBody>
      </p:sp>
      <p:graphicFrame>
        <p:nvGraphicFramePr>
          <p:cNvPr id="3" name="Table 2"/>
          <p:cNvGraphicFramePr>
            <a:graphicFrameLocks noGrp="1"/>
          </p:cNvGraphicFramePr>
          <p:nvPr>
            <p:extLst>
              <p:ext uri="{D42A27DB-BD31-4B8C-83A1-F6EECF244321}">
                <p14:modId xmlns:p14="http://schemas.microsoft.com/office/powerpoint/2010/main" val="4280099317"/>
              </p:ext>
            </p:extLst>
          </p:nvPr>
        </p:nvGraphicFramePr>
        <p:xfrm>
          <a:off x="755576" y="1844824"/>
          <a:ext cx="7772400" cy="3384377"/>
        </p:xfrm>
        <a:graphic>
          <a:graphicData uri="http://schemas.openxmlformats.org/drawingml/2006/table">
            <a:tbl>
              <a:tblPr firstRow="1" firstCol="1" bandRow="1"/>
              <a:tblGrid>
                <a:gridCol w="1554480">
                  <a:extLst>
                    <a:ext uri="{9D8B030D-6E8A-4147-A177-3AD203B41FA5}">
                      <a16:colId xmlns:a16="http://schemas.microsoft.com/office/drawing/2014/main" val="20000"/>
                    </a:ext>
                  </a:extLst>
                </a:gridCol>
                <a:gridCol w="1554480">
                  <a:extLst>
                    <a:ext uri="{9D8B030D-6E8A-4147-A177-3AD203B41FA5}">
                      <a16:colId xmlns:a16="http://schemas.microsoft.com/office/drawing/2014/main" val="20001"/>
                    </a:ext>
                  </a:extLst>
                </a:gridCol>
                <a:gridCol w="1554480">
                  <a:extLst>
                    <a:ext uri="{9D8B030D-6E8A-4147-A177-3AD203B41FA5}">
                      <a16:colId xmlns:a16="http://schemas.microsoft.com/office/drawing/2014/main" val="20002"/>
                    </a:ext>
                  </a:extLst>
                </a:gridCol>
                <a:gridCol w="1554480">
                  <a:extLst>
                    <a:ext uri="{9D8B030D-6E8A-4147-A177-3AD203B41FA5}">
                      <a16:colId xmlns:a16="http://schemas.microsoft.com/office/drawing/2014/main" val="20003"/>
                    </a:ext>
                  </a:extLst>
                </a:gridCol>
                <a:gridCol w="1554480">
                  <a:extLst>
                    <a:ext uri="{9D8B030D-6E8A-4147-A177-3AD203B41FA5}">
                      <a16:colId xmlns:a16="http://schemas.microsoft.com/office/drawing/2014/main" val="20004"/>
                    </a:ext>
                  </a:extLst>
                </a:gridCol>
              </a:tblGrid>
              <a:tr h="752084">
                <a:tc>
                  <a:txBody>
                    <a:bodyPr/>
                    <a:lstStyle/>
                    <a:p>
                      <a:endParaRPr lang="en-US" sz="1100">
                        <a:effectLst/>
                        <a:latin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Book Antiqua"/>
                          <a:ea typeface="Times New Roman"/>
                          <a:cs typeface="Times New Roman"/>
                        </a:rPr>
                        <a:t>Microsoft Office </a:t>
                      </a:r>
                      <a:endParaRPr lang="en-US" sz="1100">
                        <a:effectLst/>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Book Antiqua"/>
                          <a:ea typeface="Times New Roman"/>
                          <a:cs typeface="Times New Roman"/>
                        </a:rPr>
                        <a:t>Apple iWork </a:t>
                      </a:r>
                      <a:endParaRPr lang="en-US" sz="1100">
                        <a:effectLst/>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Book Antiqua"/>
                          <a:ea typeface="Times New Roman"/>
                          <a:cs typeface="Times New Roman"/>
                        </a:rPr>
                        <a:t>Google Drive </a:t>
                      </a:r>
                      <a:endParaRPr lang="en-US" sz="1100">
                        <a:effectLst/>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Book Antiqua"/>
                          <a:ea typeface="Times New Roman"/>
                          <a:cs typeface="Times New Roman"/>
                        </a:rPr>
                        <a:t>OpenOffice or LibreOffice </a:t>
                      </a:r>
                      <a:endParaRPr lang="en-US" sz="1100">
                        <a:effectLst/>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10000"/>
                  </a:ext>
                </a:extLst>
              </a:tr>
              <a:tr h="752084">
                <a:tc>
                  <a:txBody>
                    <a:bodyPr/>
                    <a:lstStyle/>
                    <a:p>
                      <a:pPr marL="0" marR="0" algn="ctr">
                        <a:lnSpc>
                          <a:spcPct val="115000"/>
                        </a:lnSpc>
                        <a:spcBef>
                          <a:spcPts val="0"/>
                        </a:spcBef>
                        <a:spcAft>
                          <a:spcPts val="0"/>
                        </a:spcAft>
                      </a:pPr>
                      <a:r>
                        <a:rPr lang="en-US" sz="1200" b="1">
                          <a:effectLst/>
                          <a:latin typeface="Book Antiqua"/>
                          <a:ea typeface="Times New Roman"/>
                          <a:cs typeface="Times New Roman"/>
                        </a:rPr>
                        <a:t>Operating systems </a:t>
                      </a:r>
                      <a:endParaRPr lang="en-US" sz="1100">
                        <a:effectLst/>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nSpc>
                          <a:spcPct val="115000"/>
                        </a:lnSpc>
                        <a:spcBef>
                          <a:spcPts val="0"/>
                        </a:spcBef>
                        <a:spcAft>
                          <a:spcPts val="0"/>
                        </a:spcAft>
                      </a:pPr>
                      <a:r>
                        <a:rPr lang="en-US" sz="1200">
                          <a:effectLst/>
                          <a:latin typeface="Book Antiqua"/>
                          <a:ea typeface="Times New Roman"/>
                          <a:cs typeface="Times New Roman"/>
                        </a:rPr>
                        <a:t>Windows and Mac </a:t>
                      </a:r>
                      <a:endParaRPr lang="en-US" sz="1100">
                        <a:effectLst/>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nSpc>
                          <a:spcPct val="115000"/>
                        </a:lnSpc>
                        <a:spcBef>
                          <a:spcPts val="0"/>
                        </a:spcBef>
                        <a:spcAft>
                          <a:spcPts val="0"/>
                        </a:spcAft>
                      </a:pPr>
                      <a:r>
                        <a:rPr lang="en-US" sz="1200">
                          <a:effectLst/>
                          <a:latin typeface="Book Antiqua"/>
                          <a:ea typeface="Times New Roman"/>
                          <a:cs typeface="Times New Roman"/>
                        </a:rPr>
                        <a:t>Mac </a:t>
                      </a:r>
                      <a:endParaRPr lang="en-US" sz="1100">
                        <a:effectLst/>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nSpc>
                          <a:spcPct val="115000"/>
                        </a:lnSpc>
                        <a:spcBef>
                          <a:spcPts val="0"/>
                        </a:spcBef>
                        <a:spcAft>
                          <a:spcPts val="0"/>
                        </a:spcAft>
                      </a:pPr>
                      <a:r>
                        <a:rPr lang="en-US" sz="1200">
                          <a:effectLst/>
                          <a:latin typeface="Book Antiqua"/>
                          <a:ea typeface="Times New Roman"/>
                          <a:cs typeface="Times New Roman"/>
                        </a:rPr>
                        <a:t>Online only </a:t>
                      </a:r>
                      <a:endParaRPr lang="en-US" sz="1100">
                        <a:effectLst/>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nSpc>
                          <a:spcPct val="115000"/>
                        </a:lnSpc>
                        <a:spcBef>
                          <a:spcPts val="0"/>
                        </a:spcBef>
                        <a:spcAft>
                          <a:spcPts val="0"/>
                        </a:spcAft>
                      </a:pPr>
                      <a:r>
                        <a:rPr lang="en-US" sz="1200">
                          <a:effectLst/>
                          <a:latin typeface="Book Antiqua"/>
                          <a:ea typeface="Times New Roman"/>
                          <a:cs typeface="Times New Roman"/>
                        </a:rPr>
                        <a:t>Windows, Mac, and Linux </a:t>
                      </a:r>
                      <a:endParaRPr lang="en-US" sz="1100">
                        <a:effectLst/>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extLst>
                  <a:ext uri="{0D108BD9-81ED-4DB2-BD59-A6C34878D82A}">
                    <a16:rowId xmlns:a16="http://schemas.microsoft.com/office/drawing/2014/main" val="10001"/>
                  </a:ext>
                </a:extLst>
              </a:tr>
              <a:tr h="752084">
                <a:tc>
                  <a:txBody>
                    <a:bodyPr/>
                    <a:lstStyle/>
                    <a:p>
                      <a:pPr marL="0" marR="0" algn="ctr">
                        <a:lnSpc>
                          <a:spcPct val="115000"/>
                        </a:lnSpc>
                        <a:spcBef>
                          <a:spcPts val="0"/>
                        </a:spcBef>
                        <a:spcAft>
                          <a:spcPts val="0"/>
                        </a:spcAft>
                      </a:pPr>
                      <a:r>
                        <a:rPr lang="en-US" sz="1200" b="1">
                          <a:effectLst/>
                          <a:latin typeface="Book Antiqua"/>
                          <a:ea typeface="Times New Roman"/>
                          <a:cs typeface="Times New Roman"/>
                        </a:rPr>
                        <a:t>Apps </a:t>
                      </a:r>
                      <a:endParaRPr lang="en-US" sz="1100">
                        <a:effectLst/>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Book Antiqua"/>
                          <a:ea typeface="Times New Roman"/>
                          <a:cs typeface="Times New Roman"/>
                        </a:rPr>
                        <a:t>iOS, Android, Windows Phone </a:t>
                      </a:r>
                      <a:endParaRPr lang="en-US" sz="1100">
                        <a:effectLst/>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Book Antiqua"/>
                          <a:ea typeface="Times New Roman"/>
                          <a:cs typeface="Times New Roman"/>
                        </a:rPr>
                        <a:t>iOS </a:t>
                      </a:r>
                      <a:endParaRPr lang="en-US" sz="1100">
                        <a:effectLst/>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Book Antiqua"/>
                          <a:ea typeface="Times New Roman"/>
                          <a:cs typeface="Times New Roman"/>
                        </a:rPr>
                        <a:t>Android and iOS </a:t>
                      </a:r>
                      <a:endParaRPr lang="en-US" sz="1100">
                        <a:effectLst/>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Book Antiqua"/>
                          <a:ea typeface="Times New Roman"/>
                          <a:cs typeface="Times New Roman"/>
                        </a:rPr>
                        <a:t>N/A </a:t>
                      </a:r>
                      <a:endParaRPr lang="en-US" sz="1100">
                        <a:effectLst/>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10002"/>
                  </a:ext>
                </a:extLst>
              </a:tr>
              <a:tr h="1128125">
                <a:tc>
                  <a:txBody>
                    <a:bodyPr/>
                    <a:lstStyle/>
                    <a:p>
                      <a:pPr marL="0" marR="0" algn="ctr">
                        <a:lnSpc>
                          <a:spcPct val="115000"/>
                        </a:lnSpc>
                        <a:spcBef>
                          <a:spcPts val="0"/>
                        </a:spcBef>
                        <a:spcAft>
                          <a:spcPts val="0"/>
                        </a:spcAft>
                      </a:pPr>
                      <a:r>
                        <a:rPr lang="en-US" sz="1200" b="1">
                          <a:effectLst/>
                          <a:latin typeface="Book Antiqua"/>
                          <a:ea typeface="Times New Roman"/>
                          <a:cs typeface="Times New Roman"/>
                        </a:rPr>
                        <a:t>Cost </a:t>
                      </a:r>
                      <a:endParaRPr lang="en-US" sz="1100">
                        <a:effectLst/>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nSpc>
                          <a:spcPct val="115000"/>
                        </a:lnSpc>
                        <a:spcBef>
                          <a:spcPts val="0"/>
                        </a:spcBef>
                        <a:spcAft>
                          <a:spcPts val="0"/>
                        </a:spcAft>
                      </a:pPr>
                      <a:r>
                        <a:rPr lang="en-US" sz="1200">
                          <a:effectLst/>
                          <a:latin typeface="Book Antiqua"/>
                          <a:ea typeface="Times New Roman"/>
                          <a:cs typeface="Times New Roman"/>
                        </a:rPr>
                        <a:t>Starts at $100 for subscription service (Office 365)  </a:t>
                      </a:r>
                      <a:endParaRPr lang="en-US" sz="1100">
                        <a:effectLst/>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nSpc>
                          <a:spcPct val="115000"/>
                        </a:lnSpc>
                        <a:spcBef>
                          <a:spcPts val="0"/>
                        </a:spcBef>
                        <a:spcAft>
                          <a:spcPts val="0"/>
                        </a:spcAft>
                      </a:pPr>
                      <a:r>
                        <a:rPr lang="en-US" sz="1200">
                          <a:effectLst/>
                          <a:latin typeface="Book Antiqua"/>
                          <a:ea typeface="Times New Roman"/>
                          <a:cs typeface="Times New Roman"/>
                        </a:rPr>
                        <a:t>Free </a:t>
                      </a:r>
                      <a:endParaRPr lang="en-US" sz="1100">
                        <a:effectLst/>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nSpc>
                          <a:spcPct val="115000"/>
                        </a:lnSpc>
                        <a:spcBef>
                          <a:spcPts val="0"/>
                        </a:spcBef>
                        <a:spcAft>
                          <a:spcPts val="0"/>
                        </a:spcAft>
                      </a:pPr>
                      <a:r>
                        <a:rPr lang="en-US" sz="1200">
                          <a:effectLst/>
                          <a:latin typeface="Book Antiqua"/>
                          <a:ea typeface="Times New Roman"/>
                          <a:cs typeface="Times New Roman"/>
                        </a:rPr>
                        <a:t>Free </a:t>
                      </a:r>
                      <a:endParaRPr lang="en-US" sz="1100">
                        <a:effectLst/>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nSpc>
                          <a:spcPct val="115000"/>
                        </a:lnSpc>
                        <a:spcBef>
                          <a:spcPts val="0"/>
                        </a:spcBef>
                        <a:spcAft>
                          <a:spcPts val="0"/>
                        </a:spcAft>
                      </a:pPr>
                      <a:r>
                        <a:rPr lang="en-US" sz="1200" dirty="0">
                          <a:effectLst/>
                          <a:latin typeface="Book Antiqua"/>
                          <a:ea typeface="Times New Roman"/>
                          <a:cs typeface="Times New Roman"/>
                        </a:rPr>
                        <a:t>Free </a:t>
                      </a:r>
                      <a:endParaRPr lang="en-US" sz="1100" dirty="0">
                        <a:effectLst/>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72362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92696"/>
            <a:ext cx="7772400" cy="724942"/>
          </a:xfrm>
        </p:spPr>
        <p:txBody>
          <a:bodyPr>
            <a:normAutofit fontScale="90000"/>
          </a:bodyPr>
          <a:lstStyle/>
          <a:p>
            <a:pPr algn="ctr"/>
            <a:r>
              <a:rPr lang="en-US" sz="3800" dirty="0" smtClean="0"/>
              <a:t>Spreadsheet </a:t>
            </a:r>
            <a:r>
              <a:rPr lang="en-US" sz="3800" dirty="0"/>
              <a:t>Interface (OpenOffice </a:t>
            </a:r>
            <a:r>
              <a:rPr lang="en-US" sz="3800" dirty="0" err="1"/>
              <a:t>Calc</a:t>
            </a:r>
            <a:r>
              <a:rPr lang="en-US" sz="3800" dirty="0"/>
              <a:t>) </a:t>
            </a:r>
          </a:p>
        </p:txBody>
      </p:sp>
      <p:sp>
        <p:nvSpPr>
          <p:cNvPr id="6" name="Slide Number Placeholder 5"/>
          <p:cNvSpPr>
            <a:spLocks noGrp="1"/>
          </p:cNvSpPr>
          <p:nvPr>
            <p:ph type="sldNum" sz="quarter" idx="12"/>
          </p:nvPr>
        </p:nvSpPr>
        <p:spPr/>
        <p:txBody>
          <a:bodyPr/>
          <a:lstStyle/>
          <a:p>
            <a:fld id="{EFD8D8C0-282D-455D-8C15-311960618643}" type="slidenum">
              <a:rPr lang="en-GB" smtClean="0"/>
              <a:t>11</a:t>
            </a:fld>
            <a:endParaRPr lang="en-GB"/>
          </a:p>
        </p:txBody>
      </p:sp>
      <p:pic>
        <p:nvPicPr>
          <p:cNvPr id="8" name="Content Placeholder 7"/>
          <p:cNvPicPr>
            <a:picLocks noGrp="1"/>
          </p:cNvPicPr>
          <p:nvPr>
            <p:ph sz="quarter" idx="1"/>
          </p:nvPr>
        </p:nvPicPr>
        <p:blipFill rotWithShape="1">
          <a:blip r:embed="rId2"/>
          <a:srcRect l="-1" r="55916" b="58666"/>
          <a:stretch/>
        </p:blipFill>
        <p:spPr bwMode="auto">
          <a:xfrm>
            <a:off x="683568" y="1628800"/>
            <a:ext cx="7632848" cy="2808312"/>
          </a:xfrm>
          <a:prstGeom prst="rect">
            <a:avLst/>
          </a:prstGeom>
          <a:ln w="1587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xtLst>
            <a:ext uri="{53640926-AAD7-44D8-BBD7-CCE9431645EC}">
              <a14:shadowObscured xmlns:a14="http://schemas.microsoft.com/office/drawing/2010/main"/>
            </a:ext>
          </a:extLst>
        </p:spPr>
      </p:pic>
      <p:sp>
        <p:nvSpPr>
          <p:cNvPr id="3" name="Rectangle 2"/>
          <p:cNvSpPr/>
          <p:nvPr/>
        </p:nvSpPr>
        <p:spPr>
          <a:xfrm>
            <a:off x="683568" y="4581128"/>
            <a:ext cx="7632848" cy="1477328"/>
          </a:xfrm>
          <a:prstGeom prst="rect">
            <a:avLst/>
          </a:prstGeom>
        </p:spPr>
        <p:txBody>
          <a:bodyPr wrap="square">
            <a:spAutoFit/>
          </a:bodyPr>
          <a:lstStyle/>
          <a:p>
            <a:pPr marL="342900" lvl="0" indent="-342900">
              <a:buFont typeface="+mj-lt"/>
              <a:buAutoNum type="arabicPeriod"/>
            </a:pPr>
            <a:r>
              <a:rPr lang="en-US" b="1" dirty="0"/>
              <a:t>Title bar</a:t>
            </a:r>
            <a:r>
              <a:rPr lang="en-US" dirty="0"/>
              <a:t>- contains the name of the current workbook</a:t>
            </a:r>
          </a:p>
          <a:p>
            <a:pPr marL="342900" lvl="0" indent="-342900">
              <a:buFont typeface="+mj-lt"/>
              <a:buAutoNum type="arabicPeriod"/>
            </a:pPr>
            <a:r>
              <a:rPr lang="en-US" b="1" dirty="0"/>
              <a:t>Menu bar-</a:t>
            </a:r>
            <a:r>
              <a:rPr lang="en-US" dirty="0"/>
              <a:t> contains additional functions available on a workbook. Click each menu to see the options.</a:t>
            </a:r>
          </a:p>
          <a:p>
            <a:pPr marL="342900" lvl="0" indent="-342900">
              <a:buFont typeface="+mj-lt"/>
              <a:buAutoNum type="arabicPeriod"/>
            </a:pPr>
            <a:r>
              <a:rPr lang="en-US" b="1" dirty="0"/>
              <a:t>Formatting toolbar</a:t>
            </a:r>
            <a:r>
              <a:rPr lang="en-US" dirty="0"/>
              <a:t>-icons of formatting </a:t>
            </a:r>
            <a:r>
              <a:rPr lang="en-US" dirty="0" smtClean="0"/>
              <a:t>shortcuts</a:t>
            </a:r>
          </a:p>
          <a:p>
            <a:pPr marL="342900" lvl="0" indent="-342900">
              <a:buFont typeface="+mj-lt"/>
              <a:buAutoNum type="arabicPeriod"/>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0664" y="1484784"/>
            <a:ext cx="4572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7074" y="1705744"/>
            <a:ext cx="158115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0953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50106"/>
          </a:xfrm>
        </p:spPr>
        <p:txBody>
          <a:bodyPr>
            <a:normAutofit/>
          </a:bodyPr>
          <a:lstStyle/>
          <a:p>
            <a:r>
              <a:rPr lang="en-US" dirty="0" smtClean="0"/>
              <a:t>Cont..</a:t>
            </a:r>
            <a:endParaRPr lang="en-US" dirty="0"/>
          </a:p>
        </p:txBody>
      </p:sp>
      <p:sp>
        <p:nvSpPr>
          <p:cNvPr id="4" name="Content Placeholder 3"/>
          <p:cNvSpPr>
            <a:spLocks noGrp="1"/>
          </p:cNvSpPr>
          <p:nvPr>
            <p:ph sz="quarter" idx="1"/>
          </p:nvPr>
        </p:nvSpPr>
        <p:spPr>
          <a:xfrm>
            <a:off x="899592" y="1412775"/>
            <a:ext cx="7772400" cy="1164307"/>
          </a:xfrm>
        </p:spPr>
        <p:txBody>
          <a:bodyPr>
            <a:normAutofit fontScale="70000" lnSpcReduction="20000"/>
          </a:bodyPr>
          <a:lstStyle/>
          <a:p>
            <a:pPr marL="342900" indent="-342900">
              <a:buFont typeface="+mj-lt"/>
              <a:buAutoNum type="arabicPeriod" startAt="4"/>
            </a:pPr>
            <a:r>
              <a:rPr lang="en-US" sz="3200" b="1" dirty="0" smtClean="0">
                <a:solidFill>
                  <a:prstClr val="black"/>
                </a:solidFill>
              </a:rPr>
              <a:t>Formula </a:t>
            </a:r>
            <a:r>
              <a:rPr lang="en-US" sz="3200" b="1" dirty="0">
                <a:solidFill>
                  <a:prstClr val="black"/>
                </a:solidFill>
              </a:rPr>
              <a:t>Bar</a:t>
            </a:r>
            <a:r>
              <a:rPr lang="en-US" sz="3200" dirty="0">
                <a:solidFill>
                  <a:prstClr val="black"/>
                </a:solidFill>
              </a:rPr>
              <a:t>-Has two sections. The left shows the cell address of the cell where the cursor is located. The right contains the actual contents of the cell. Cell formulas are also visible in this bar</a:t>
            </a:r>
            <a:r>
              <a:rPr lang="en-US" sz="3200" dirty="0" smtClean="0">
                <a:solidFill>
                  <a:prstClr val="black"/>
                </a:solidFill>
              </a:rPr>
              <a:t>.</a:t>
            </a:r>
          </a:p>
          <a:p>
            <a:pPr marL="342900" indent="-342900">
              <a:buFont typeface="+mj-lt"/>
              <a:buAutoNum type="arabicPeriod" startAt="4"/>
            </a:pPr>
            <a:endParaRPr lang="en-US" sz="2000" dirty="0">
              <a:solidFill>
                <a:prstClr val="black"/>
              </a:solidFill>
            </a:endParaRPr>
          </a:p>
          <a:p>
            <a:pPr marL="0" indent="0">
              <a:buNone/>
            </a:pPr>
            <a:endParaRPr lang="en-US" sz="2000" dirty="0">
              <a:solidFill>
                <a:prstClr val="black"/>
              </a:solidFill>
            </a:endParaRPr>
          </a:p>
          <a:p>
            <a:pPr marL="0" lvl="0" indent="0">
              <a:buNone/>
            </a:pPr>
            <a:endParaRPr lang="en-US" dirty="0"/>
          </a:p>
        </p:txBody>
      </p:sp>
      <p:sp>
        <p:nvSpPr>
          <p:cNvPr id="7" name="Slide Number Placeholder 6"/>
          <p:cNvSpPr>
            <a:spLocks noGrp="1"/>
          </p:cNvSpPr>
          <p:nvPr>
            <p:ph type="sldNum" sz="quarter" idx="12"/>
          </p:nvPr>
        </p:nvSpPr>
        <p:spPr/>
        <p:txBody>
          <a:bodyPr/>
          <a:lstStyle/>
          <a:p>
            <a:fld id="{EFD8D8C0-282D-455D-8C15-311960618643}" type="slidenum">
              <a:rPr lang="en-GB" smtClean="0"/>
              <a:t>12</a:t>
            </a:fld>
            <a:endParaRPr lang="en-GB"/>
          </a:p>
        </p:txBody>
      </p:sp>
      <p:pic>
        <p:nvPicPr>
          <p:cNvPr id="10" name="Picture 9"/>
          <p:cNvPicPr/>
          <p:nvPr/>
        </p:nvPicPr>
        <p:blipFill rotWithShape="1">
          <a:blip r:embed="rId2"/>
          <a:srcRect l="-1" t="65911" r="66255" b="5547"/>
          <a:stretch/>
        </p:blipFill>
        <p:spPr bwMode="auto">
          <a:xfrm>
            <a:off x="1259632" y="2793107"/>
            <a:ext cx="6120680" cy="2652117"/>
          </a:xfrm>
          <a:prstGeom prst="rect">
            <a:avLst/>
          </a:prstGeom>
          <a:ln w="15875" cap="flat" cmpd="sng" algn="ctr">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5400000" scaled="0"/>
              <a:tileRect/>
            </a:gradFill>
            <a:prstDash val="solid"/>
            <a:round/>
            <a:headEnd type="none" w="med" len="med"/>
            <a:tailEnd type="none" w="med" len="med"/>
          </a:ln>
          <a:extLst>
            <a:ext uri="{53640926-AAD7-44D8-BBD7-CCE9431645EC}">
              <a14:shadowObscured xmlns:a14="http://schemas.microsoft.com/office/drawing/2010/main"/>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501008"/>
            <a:ext cx="159385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6628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D8D8C0-282D-455D-8C15-311960618643}" type="slidenum">
              <a:rPr lang="en-GB" smtClean="0"/>
              <a:t>13</a:t>
            </a:fld>
            <a:endParaRPr lang="en-GB"/>
          </a:p>
        </p:txBody>
      </p:sp>
      <p:sp>
        <p:nvSpPr>
          <p:cNvPr id="6" name="Content Placeholder 5"/>
          <p:cNvSpPr>
            <a:spLocks noGrp="1"/>
          </p:cNvSpPr>
          <p:nvPr>
            <p:ph sz="quarter" idx="1"/>
          </p:nvPr>
        </p:nvSpPr>
        <p:spPr>
          <a:xfrm>
            <a:off x="899592" y="1412776"/>
            <a:ext cx="7772400" cy="3123932"/>
          </a:xfrm>
          <a:prstGeom prst="rect">
            <a:avLst/>
          </a:prstGeom>
        </p:spPr>
        <p:txBody>
          <a:bodyPr wrap="square">
            <a:spAutoFit/>
          </a:bodyPr>
          <a:lstStyle/>
          <a:p>
            <a:pPr marL="342900" lvl="0" indent="-342900">
              <a:buFont typeface="+mj-lt"/>
              <a:buAutoNum type="arabicPeriod" startAt="5"/>
            </a:pPr>
            <a:r>
              <a:rPr lang="en-US" sz="3200" b="1" dirty="0"/>
              <a:t>Status bar</a:t>
            </a:r>
            <a:r>
              <a:rPr lang="en-US" sz="3200" dirty="0"/>
              <a:t>- </a:t>
            </a:r>
            <a:r>
              <a:rPr lang="en-US" sz="3200" b="1" dirty="0"/>
              <a:t>displays</a:t>
            </a:r>
            <a:r>
              <a:rPr lang="en-US" sz="3200" dirty="0"/>
              <a:t> the current view and a description of what the application is currently doing. Results of formulas are also displayed on the status bar.</a:t>
            </a:r>
          </a:p>
          <a:p>
            <a:pPr marL="342900" lvl="0" indent="-342900">
              <a:buFont typeface="+mj-lt"/>
              <a:buAutoNum type="arabicPeriod" startAt="5"/>
            </a:pPr>
            <a:r>
              <a:rPr lang="en-US" sz="3200" b="1" dirty="0"/>
              <a:t>Tab bar</a:t>
            </a:r>
            <a:r>
              <a:rPr lang="en-US" sz="3200" dirty="0"/>
              <a:t>-</a:t>
            </a:r>
            <a:r>
              <a:rPr lang="en-US" sz="3200" b="1" dirty="0"/>
              <a:t>Shows</a:t>
            </a:r>
            <a:r>
              <a:rPr lang="en-US" sz="3200" dirty="0"/>
              <a:t> the sheets on the workbook. Select a tab to make a sheet active.</a:t>
            </a:r>
          </a:p>
        </p:txBody>
      </p:sp>
    </p:spTree>
    <p:extLst>
      <p:ext uri="{BB962C8B-B14F-4D97-AF65-F5344CB8AC3E}">
        <p14:creationId xmlns:p14="http://schemas.microsoft.com/office/powerpoint/2010/main" val="2939825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4082"/>
          </a:xfrm>
        </p:spPr>
        <p:txBody>
          <a:bodyPr>
            <a:normAutofit fontScale="90000"/>
          </a:bodyPr>
          <a:lstStyle/>
          <a:p>
            <a:pPr algn="ctr"/>
            <a:r>
              <a:rPr lang="en-US" sz="3600" b="1" dirty="0" smtClean="0"/>
              <a:t>Class Exercise</a:t>
            </a:r>
            <a:endParaRPr lang="en-US" dirty="0"/>
          </a:p>
        </p:txBody>
      </p:sp>
      <p:sp>
        <p:nvSpPr>
          <p:cNvPr id="4" name="Slide Number Placeholder 3"/>
          <p:cNvSpPr>
            <a:spLocks noGrp="1"/>
          </p:cNvSpPr>
          <p:nvPr>
            <p:ph type="sldNum" sz="quarter" idx="12"/>
          </p:nvPr>
        </p:nvSpPr>
        <p:spPr/>
        <p:txBody>
          <a:bodyPr/>
          <a:lstStyle/>
          <a:p>
            <a:fld id="{EFD8D8C0-282D-455D-8C15-311960618643}" type="slidenum">
              <a:rPr lang="en-GB" smtClean="0"/>
              <a:t>14</a:t>
            </a:fld>
            <a:endParaRPr lang="en-GB"/>
          </a:p>
        </p:txBody>
      </p:sp>
      <p:sp>
        <p:nvSpPr>
          <p:cNvPr id="5" name="Content Placeholder 4"/>
          <p:cNvSpPr>
            <a:spLocks noGrp="1"/>
          </p:cNvSpPr>
          <p:nvPr>
            <p:ph sz="quarter" idx="1"/>
          </p:nvPr>
        </p:nvSpPr>
        <p:spPr>
          <a:xfrm>
            <a:off x="896144" y="1052736"/>
            <a:ext cx="7772400" cy="4896544"/>
          </a:xfrm>
        </p:spPr>
        <p:txBody>
          <a:bodyPr>
            <a:normAutofit/>
          </a:bodyPr>
          <a:lstStyle/>
          <a:p>
            <a:pPr marL="342900" marR="0" lvl="0" indent="-342900" algn="just">
              <a:lnSpc>
                <a:spcPct val="150000"/>
              </a:lnSpc>
              <a:spcBef>
                <a:spcPts val="0"/>
              </a:spcBef>
              <a:spcAft>
                <a:spcPts val="1000"/>
              </a:spcAft>
              <a:buFont typeface="+mj-lt"/>
              <a:buAutoNum type="arabicPeriod"/>
            </a:pPr>
            <a:r>
              <a:rPr lang="en-US" sz="2200" dirty="0">
                <a:ea typeface="Calibri"/>
                <a:cs typeface="Times New Roman"/>
              </a:rPr>
              <a:t>Open the Microsoft Excel application installed on your computer and select “New workbook”. Use the search icon on the status bar to search for the </a:t>
            </a:r>
            <a:r>
              <a:rPr lang="en-US" sz="2200" dirty="0" smtClean="0">
                <a:ea typeface="Calibri"/>
                <a:cs typeface="Times New Roman"/>
              </a:rPr>
              <a:t>application</a:t>
            </a:r>
          </a:p>
          <a:p>
            <a:pPr marL="342900" marR="0" lvl="0" indent="-342900" algn="just">
              <a:lnSpc>
                <a:spcPct val="150000"/>
              </a:lnSpc>
              <a:spcBef>
                <a:spcPts val="0"/>
              </a:spcBef>
              <a:spcAft>
                <a:spcPts val="1000"/>
              </a:spcAft>
              <a:buFont typeface="+mj-lt"/>
              <a:buAutoNum type="arabicPeriod"/>
            </a:pPr>
            <a:endParaRPr lang="en-US" sz="2200" dirty="0">
              <a:ea typeface="Calibri"/>
              <a:cs typeface="Times New Roman"/>
            </a:endParaRPr>
          </a:p>
          <a:p>
            <a:pPr marL="342900" marR="0" lvl="0" indent="-342900">
              <a:lnSpc>
                <a:spcPct val="150000"/>
              </a:lnSpc>
              <a:spcBef>
                <a:spcPts val="0"/>
              </a:spcBef>
              <a:spcAft>
                <a:spcPts val="1000"/>
              </a:spcAft>
              <a:buFont typeface="+mj-lt"/>
              <a:buAutoNum type="arabicPeriod"/>
            </a:pPr>
            <a:endParaRPr lang="en-US" sz="2200" dirty="0" smtClean="0">
              <a:ea typeface="Calibri"/>
              <a:cs typeface="Times New Roman"/>
            </a:endParaRPr>
          </a:p>
          <a:p>
            <a:pPr marL="342900" marR="0" lvl="0" indent="-342900">
              <a:lnSpc>
                <a:spcPct val="150000"/>
              </a:lnSpc>
              <a:spcBef>
                <a:spcPts val="0"/>
              </a:spcBef>
              <a:spcAft>
                <a:spcPts val="1000"/>
              </a:spcAft>
              <a:buFont typeface="+mj-lt"/>
              <a:buAutoNum type="arabicPeriod"/>
            </a:pPr>
            <a:r>
              <a:rPr lang="en-US" sz="2200" dirty="0" smtClean="0">
                <a:ea typeface="Calibri"/>
                <a:cs typeface="Times New Roman"/>
              </a:rPr>
              <a:t>Using </a:t>
            </a:r>
            <a:r>
              <a:rPr lang="en-US" sz="2200" dirty="0">
                <a:ea typeface="Calibri"/>
                <a:cs typeface="Times New Roman"/>
              </a:rPr>
              <a:t>the mouse, click in cell A2 to place the cursor and type </a:t>
            </a:r>
            <a:r>
              <a:rPr lang="en-US" sz="2200" b="1" dirty="0">
                <a:ea typeface="Calibri"/>
                <a:cs typeface="Times New Roman"/>
              </a:rPr>
              <a:t>Student Name</a:t>
            </a:r>
            <a:r>
              <a:rPr lang="en-US" sz="2200" dirty="0">
                <a:ea typeface="Calibri"/>
                <a:cs typeface="Times New Roman"/>
              </a:rPr>
              <a:t>, use the right arrow key on the keyboard to move to cell B2 and type </a:t>
            </a:r>
            <a:r>
              <a:rPr lang="en-US" sz="2200" b="1" dirty="0">
                <a:ea typeface="Calibri"/>
                <a:cs typeface="Times New Roman"/>
              </a:rPr>
              <a:t>Course</a:t>
            </a:r>
            <a:r>
              <a:rPr lang="en-US" sz="2200" dirty="0">
                <a:ea typeface="Calibri"/>
                <a:cs typeface="Times New Roman"/>
              </a:rPr>
              <a:t>. </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2492896"/>
            <a:ext cx="4306615"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15613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FD8D8C0-282D-455D-8C15-311960618643}" type="slidenum">
              <a:rPr lang="en-GB" smtClean="0"/>
              <a:t>15</a:t>
            </a:fld>
            <a:endParaRPr lang="en-GB"/>
          </a:p>
        </p:txBody>
      </p:sp>
      <p:sp>
        <p:nvSpPr>
          <p:cNvPr id="9" name="Rectangle 8"/>
          <p:cNvSpPr/>
          <p:nvPr/>
        </p:nvSpPr>
        <p:spPr>
          <a:xfrm>
            <a:off x="751829" y="260648"/>
            <a:ext cx="7704856" cy="1661993"/>
          </a:xfrm>
          <a:prstGeom prst="rect">
            <a:avLst/>
          </a:prstGeom>
        </p:spPr>
        <p:txBody>
          <a:bodyPr wrap="square">
            <a:spAutoFit/>
          </a:bodyPr>
          <a:lstStyle/>
          <a:p>
            <a:pPr marL="342900" lvl="0" indent="-342900">
              <a:buFont typeface="+mj-lt"/>
              <a:buAutoNum type="alphaLcParenR"/>
            </a:pPr>
            <a:r>
              <a:rPr lang="en-US" sz="2800" dirty="0"/>
              <a:t>Using the arrow keys or the mouse to place the cursor in the respective cells, populate cells A3-A9 with student names, B3-B9 with courses. </a:t>
            </a:r>
            <a:endParaRPr lang="en-US" sz="2800" dirty="0" smtClean="0"/>
          </a:p>
          <a:p>
            <a:pPr lvl="0"/>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451418382"/>
              </p:ext>
            </p:extLst>
          </p:nvPr>
        </p:nvGraphicFramePr>
        <p:xfrm>
          <a:off x="1183876" y="1772816"/>
          <a:ext cx="7564587" cy="4176464"/>
        </p:xfrm>
        <a:graphic>
          <a:graphicData uri="http://schemas.openxmlformats.org/drawingml/2006/table">
            <a:tbl>
              <a:tblPr firstRow="1" firstCol="1" bandRow="1"/>
              <a:tblGrid>
                <a:gridCol w="2995876">
                  <a:extLst>
                    <a:ext uri="{9D8B030D-6E8A-4147-A177-3AD203B41FA5}">
                      <a16:colId xmlns:a16="http://schemas.microsoft.com/office/drawing/2014/main" val="20000"/>
                    </a:ext>
                  </a:extLst>
                </a:gridCol>
                <a:gridCol w="4568711">
                  <a:extLst>
                    <a:ext uri="{9D8B030D-6E8A-4147-A177-3AD203B41FA5}">
                      <a16:colId xmlns:a16="http://schemas.microsoft.com/office/drawing/2014/main" val="20001"/>
                    </a:ext>
                  </a:extLst>
                </a:gridCol>
              </a:tblGrid>
              <a:tr h="522058">
                <a:tc>
                  <a:txBody>
                    <a:bodyPr/>
                    <a:lstStyle/>
                    <a:p>
                      <a:pPr marL="0" marR="0">
                        <a:lnSpc>
                          <a:spcPct val="115000"/>
                        </a:lnSpc>
                        <a:spcBef>
                          <a:spcPts val="0"/>
                        </a:spcBef>
                        <a:spcAft>
                          <a:spcPts val="0"/>
                        </a:spcAft>
                      </a:pPr>
                      <a:r>
                        <a:rPr lang="en-US" sz="2000" b="1" dirty="0">
                          <a:solidFill>
                            <a:srgbClr val="000000"/>
                          </a:solidFill>
                          <a:effectLst/>
                          <a:latin typeface="Book Antiqua"/>
                          <a:ea typeface="Times New Roman"/>
                          <a:cs typeface="Calibri"/>
                        </a:rPr>
                        <a:t>Student Name</a:t>
                      </a:r>
                      <a:endParaRPr lang="en-US" sz="20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a:solidFill>
                            <a:srgbClr val="000000"/>
                          </a:solidFill>
                          <a:effectLst/>
                          <a:latin typeface="Book Antiqua"/>
                          <a:ea typeface="Times New Roman"/>
                          <a:cs typeface="Calibri"/>
                        </a:rPr>
                        <a:t>Course</a:t>
                      </a:r>
                      <a:endParaRPr lang="en-US" sz="20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22058">
                <a:tc>
                  <a:txBody>
                    <a:bodyPr/>
                    <a:lstStyle/>
                    <a:p>
                      <a:pPr marL="0" marR="0">
                        <a:lnSpc>
                          <a:spcPct val="115000"/>
                        </a:lnSpc>
                        <a:spcBef>
                          <a:spcPts val="0"/>
                        </a:spcBef>
                        <a:spcAft>
                          <a:spcPts val="0"/>
                        </a:spcAft>
                      </a:pPr>
                      <a:r>
                        <a:rPr lang="en-US" sz="2000" dirty="0">
                          <a:solidFill>
                            <a:srgbClr val="000000"/>
                          </a:solidFill>
                          <a:effectLst/>
                          <a:latin typeface="Book Antiqua"/>
                          <a:ea typeface="Times New Roman"/>
                          <a:cs typeface="Calibri"/>
                        </a:rPr>
                        <a:t>Robert Mugabe</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nSpc>
                          <a:spcPct val="115000"/>
                        </a:lnSpc>
                        <a:spcBef>
                          <a:spcPts val="0"/>
                        </a:spcBef>
                        <a:spcAft>
                          <a:spcPts val="0"/>
                        </a:spcAft>
                      </a:pPr>
                      <a:r>
                        <a:rPr lang="en-US" sz="2000">
                          <a:solidFill>
                            <a:srgbClr val="000000"/>
                          </a:solidFill>
                          <a:effectLst/>
                          <a:latin typeface="Book Antiqua"/>
                          <a:ea typeface="Times New Roman"/>
                          <a:cs typeface="Calibri"/>
                        </a:rPr>
                        <a:t>PSC 101 - Political Science</a:t>
                      </a:r>
                      <a:endParaRPr lang="en-US"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01"/>
                  </a:ext>
                </a:extLst>
              </a:tr>
              <a:tr h="522058">
                <a:tc>
                  <a:txBody>
                    <a:bodyPr/>
                    <a:lstStyle/>
                    <a:p>
                      <a:pPr marL="0" marR="0">
                        <a:lnSpc>
                          <a:spcPct val="115000"/>
                        </a:lnSpc>
                        <a:spcBef>
                          <a:spcPts val="0"/>
                        </a:spcBef>
                        <a:spcAft>
                          <a:spcPts val="0"/>
                        </a:spcAft>
                      </a:pPr>
                      <a:r>
                        <a:rPr lang="en-US" sz="2000" dirty="0">
                          <a:solidFill>
                            <a:srgbClr val="000000"/>
                          </a:solidFill>
                          <a:effectLst/>
                          <a:latin typeface="Book Antiqua"/>
                          <a:ea typeface="Times New Roman"/>
                          <a:cs typeface="Calibri"/>
                        </a:rPr>
                        <a:t>Bill Gates</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solidFill>
                            <a:srgbClr val="000000"/>
                          </a:solidFill>
                          <a:effectLst/>
                          <a:latin typeface="Book Antiqua"/>
                          <a:ea typeface="Times New Roman"/>
                          <a:cs typeface="Calibri"/>
                        </a:rPr>
                        <a:t>MCS 101 - Microsoft</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22058">
                <a:tc>
                  <a:txBody>
                    <a:bodyPr/>
                    <a:lstStyle/>
                    <a:p>
                      <a:pPr marL="0" marR="0">
                        <a:lnSpc>
                          <a:spcPct val="115000"/>
                        </a:lnSpc>
                        <a:spcBef>
                          <a:spcPts val="0"/>
                        </a:spcBef>
                        <a:spcAft>
                          <a:spcPts val="0"/>
                        </a:spcAft>
                      </a:pPr>
                      <a:r>
                        <a:rPr lang="en-US" sz="2000" dirty="0">
                          <a:solidFill>
                            <a:srgbClr val="000000"/>
                          </a:solidFill>
                          <a:effectLst/>
                          <a:latin typeface="Book Antiqua"/>
                          <a:ea typeface="Times New Roman"/>
                          <a:cs typeface="Calibri"/>
                        </a:rPr>
                        <a:t>Mark </a:t>
                      </a:r>
                      <a:r>
                        <a:rPr lang="en-US" sz="2000" dirty="0" err="1">
                          <a:solidFill>
                            <a:srgbClr val="000000"/>
                          </a:solidFill>
                          <a:effectLst/>
                          <a:latin typeface="Book Antiqua"/>
                          <a:ea typeface="Times New Roman"/>
                          <a:cs typeface="Calibri"/>
                        </a:rPr>
                        <a:t>Zukerberg</a:t>
                      </a:r>
                      <a:r>
                        <a:rPr lang="en-US" sz="2000" dirty="0">
                          <a:solidFill>
                            <a:srgbClr val="000000"/>
                          </a:solidFill>
                          <a:effectLst/>
                          <a:latin typeface="Book Antiqua"/>
                          <a:ea typeface="Times New Roman"/>
                          <a:cs typeface="Calibri"/>
                        </a:rPr>
                        <a:t> </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nSpc>
                          <a:spcPct val="115000"/>
                        </a:lnSpc>
                        <a:spcBef>
                          <a:spcPts val="0"/>
                        </a:spcBef>
                        <a:spcAft>
                          <a:spcPts val="0"/>
                        </a:spcAft>
                      </a:pPr>
                      <a:r>
                        <a:rPr lang="en-US" sz="2000">
                          <a:solidFill>
                            <a:srgbClr val="000000"/>
                          </a:solidFill>
                          <a:effectLst/>
                          <a:latin typeface="Book Antiqua"/>
                          <a:ea typeface="Times New Roman"/>
                          <a:cs typeface="Calibri"/>
                        </a:rPr>
                        <a:t>FBK 101 - Facebook</a:t>
                      </a:r>
                      <a:endParaRPr lang="en-US"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03"/>
                  </a:ext>
                </a:extLst>
              </a:tr>
              <a:tr h="522058">
                <a:tc>
                  <a:txBody>
                    <a:bodyPr/>
                    <a:lstStyle/>
                    <a:p>
                      <a:pPr marL="0" marR="0">
                        <a:lnSpc>
                          <a:spcPct val="115000"/>
                        </a:lnSpc>
                        <a:spcBef>
                          <a:spcPts val="0"/>
                        </a:spcBef>
                        <a:spcAft>
                          <a:spcPts val="0"/>
                        </a:spcAft>
                      </a:pPr>
                      <a:r>
                        <a:rPr lang="en-US" sz="2000" dirty="0">
                          <a:solidFill>
                            <a:srgbClr val="000000"/>
                          </a:solidFill>
                          <a:effectLst/>
                          <a:latin typeface="Book Antiqua"/>
                          <a:ea typeface="Times New Roman"/>
                          <a:cs typeface="Calibri"/>
                        </a:rPr>
                        <a:t>Jerry Yang</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solidFill>
                            <a:srgbClr val="000000"/>
                          </a:solidFill>
                          <a:effectLst/>
                          <a:latin typeface="Book Antiqua"/>
                          <a:ea typeface="Times New Roman"/>
                          <a:cs typeface="Calibri"/>
                        </a:rPr>
                        <a:t>YHO 101 - Yahoo</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22058">
                <a:tc>
                  <a:txBody>
                    <a:bodyPr/>
                    <a:lstStyle/>
                    <a:p>
                      <a:pPr marL="0" marR="0">
                        <a:lnSpc>
                          <a:spcPct val="115000"/>
                        </a:lnSpc>
                        <a:spcBef>
                          <a:spcPts val="0"/>
                        </a:spcBef>
                        <a:spcAft>
                          <a:spcPts val="0"/>
                        </a:spcAft>
                      </a:pPr>
                      <a:r>
                        <a:rPr lang="en-US" sz="2000">
                          <a:solidFill>
                            <a:srgbClr val="000000"/>
                          </a:solidFill>
                          <a:effectLst/>
                          <a:latin typeface="Book Antiqua"/>
                          <a:ea typeface="Times New Roman"/>
                          <a:cs typeface="Calibri"/>
                        </a:rPr>
                        <a:t>David Filo</a:t>
                      </a:r>
                      <a:endParaRPr lang="en-US"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nSpc>
                          <a:spcPct val="115000"/>
                        </a:lnSpc>
                        <a:spcBef>
                          <a:spcPts val="0"/>
                        </a:spcBef>
                        <a:spcAft>
                          <a:spcPts val="0"/>
                        </a:spcAft>
                      </a:pPr>
                      <a:r>
                        <a:rPr lang="en-US" sz="2000" dirty="0">
                          <a:solidFill>
                            <a:srgbClr val="000000"/>
                          </a:solidFill>
                          <a:effectLst/>
                          <a:latin typeface="Book Antiqua"/>
                          <a:ea typeface="Times New Roman"/>
                          <a:cs typeface="Calibri"/>
                        </a:rPr>
                        <a:t>YHO 101 - Yahoo</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05"/>
                  </a:ext>
                </a:extLst>
              </a:tr>
              <a:tr h="522058">
                <a:tc>
                  <a:txBody>
                    <a:bodyPr/>
                    <a:lstStyle/>
                    <a:p>
                      <a:pPr marL="0" marR="0">
                        <a:lnSpc>
                          <a:spcPct val="115000"/>
                        </a:lnSpc>
                        <a:spcBef>
                          <a:spcPts val="0"/>
                        </a:spcBef>
                        <a:spcAft>
                          <a:spcPts val="0"/>
                        </a:spcAft>
                      </a:pPr>
                      <a:r>
                        <a:rPr lang="en-US" sz="2000">
                          <a:solidFill>
                            <a:srgbClr val="000000"/>
                          </a:solidFill>
                          <a:effectLst/>
                          <a:latin typeface="Book Antiqua"/>
                          <a:ea typeface="Times New Roman"/>
                          <a:cs typeface="Calibri"/>
                        </a:rPr>
                        <a:t>Kevin Systrom </a:t>
                      </a:r>
                      <a:endParaRPr lang="en-US"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solidFill>
                            <a:srgbClr val="000000"/>
                          </a:solidFill>
                          <a:effectLst/>
                          <a:latin typeface="Book Antiqua"/>
                          <a:ea typeface="Times New Roman"/>
                          <a:cs typeface="Calibri"/>
                        </a:rPr>
                        <a:t>ING 101 - Instagram</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22058">
                <a:tc>
                  <a:txBody>
                    <a:bodyPr/>
                    <a:lstStyle/>
                    <a:p>
                      <a:pPr marL="0" marR="0">
                        <a:lnSpc>
                          <a:spcPct val="115000"/>
                        </a:lnSpc>
                        <a:spcBef>
                          <a:spcPts val="0"/>
                        </a:spcBef>
                        <a:spcAft>
                          <a:spcPts val="0"/>
                        </a:spcAft>
                      </a:pPr>
                      <a:r>
                        <a:rPr lang="en-US" sz="2000">
                          <a:solidFill>
                            <a:srgbClr val="000000"/>
                          </a:solidFill>
                          <a:effectLst/>
                          <a:latin typeface="Book Antiqua"/>
                          <a:ea typeface="Times New Roman"/>
                          <a:cs typeface="Calibri"/>
                        </a:rPr>
                        <a:t>Mike Krieger</a:t>
                      </a:r>
                      <a:endParaRPr lang="en-US"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nSpc>
                          <a:spcPct val="115000"/>
                        </a:lnSpc>
                        <a:spcBef>
                          <a:spcPts val="0"/>
                        </a:spcBef>
                        <a:spcAft>
                          <a:spcPts val="0"/>
                        </a:spcAft>
                      </a:pPr>
                      <a:r>
                        <a:rPr lang="en-US" sz="2000" dirty="0">
                          <a:solidFill>
                            <a:srgbClr val="000000"/>
                          </a:solidFill>
                          <a:effectLst/>
                          <a:latin typeface="Book Antiqua"/>
                          <a:ea typeface="Times New Roman"/>
                          <a:cs typeface="Calibri"/>
                        </a:rPr>
                        <a:t>ING 101 - Instagram</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1205678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D8D8C0-282D-455D-8C15-311960618643}" type="slidenum">
              <a:rPr lang="en-GB" smtClean="0"/>
              <a:t>16</a:t>
            </a:fld>
            <a:endParaRPr lang="en-GB"/>
          </a:p>
        </p:txBody>
      </p:sp>
      <p:sp>
        <p:nvSpPr>
          <p:cNvPr id="6" name="Content Placeholder 5"/>
          <p:cNvSpPr>
            <a:spLocks noGrp="1"/>
          </p:cNvSpPr>
          <p:nvPr>
            <p:ph sz="quarter" idx="1"/>
          </p:nvPr>
        </p:nvSpPr>
        <p:spPr>
          <a:xfrm>
            <a:off x="603504" y="764704"/>
            <a:ext cx="7928936" cy="4524315"/>
          </a:xfrm>
          <a:prstGeom prst="rect">
            <a:avLst/>
          </a:prstGeom>
        </p:spPr>
        <p:txBody>
          <a:bodyPr wrap="square">
            <a:spAutoFit/>
          </a:bodyPr>
          <a:lstStyle/>
          <a:p>
            <a:pPr marL="342900" marR="0" lvl="0" indent="-342900">
              <a:lnSpc>
                <a:spcPct val="150000"/>
              </a:lnSpc>
              <a:spcBef>
                <a:spcPts val="0"/>
              </a:spcBef>
              <a:spcAft>
                <a:spcPts val="1000"/>
              </a:spcAft>
              <a:buFont typeface="+mj-lt"/>
              <a:buAutoNum type="arabicPeriod"/>
            </a:pPr>
            <a:r>
              <a:rPr lang="en-US" sz="3200" dirty="0">
                <a:ea typeface="Calibri"/>
                <a:cs typeface="Times New Roman"/>
              </a:rPr>
              <a:t>To insert an additional row, select row 7 (the row where a new row will be inserted above), which is where we want to insert a new row. </a:t>
            </a:r>
            <a:r>
              <a:rPr lang="en-US" sz="3200" i="1" dirty="0">
                <a:ea typeface="Calibri"/>
                <a:cs typeface="Times New Roman"/>
              </a:rPr>
              <a:t>Select the same number of rows as you want to insert. To insert four rows, select four rows. In our example, we have selected only one row, therefore only one row will be added.</a:t>
            </a:r>
            <a:endParaRPr lang="en-US" sz="3200" dirty="0">
              <a:effectLst/>
              <a:ea typeface="Calibri"/>
              <a:cs typeface="Times New Roman"/>
            </a:endParaRPr>
          </a:p>
        </p:txBody>
      </p:sp>
    </p:spTree>
    <p:extLst>
      <p:ext uri="{BB962C8B-B14F-4D97-AF65-F5344CB8AC3E}">
        <p14:creationId xmlns:p14="http://schemas.microsoft.com/office/powerpoint/2010/main" val="29421255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FD8D8C0-282D-455D-8C15-311960618643}" type="slidenum">
              <a:rPr lang="en-GB" smtClean="0"/>
              <a:t>17</a:t>
            </a:fld>
            <a:endParaRPr lang="en-GB"/>
          </a:p>
        </p:txBody>
      </p:sp>
      <p:pic>
        <p:nvPicPr>
          <p:cNvPr id="614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74904" y="692695"/>
            <a:ext cx="1615580" cy="400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754052" y="853487"/>
            <a:ext cx="5256584" cy="1569660"/>
          </a:xfrm>
          <a:prstGeom prst="rect">
            <a:avLst/>
          </a:prstGeom>
        </p:spPr>
        <p:txBody>
          <a:bodyPr wrap="square">
            <a:spAutoFit/>
          </a:bodyPr>
          <a:lstStyle/>
          <a:p>
            <a:r>
              <a:rPr lang="en-US" sz="2400" dirty="0"/>
              <a:t>Method I - right-click on Row 7 and in the popup, select </a:t>
            </a:r>
            <a:r>
              <a:rPr lang="en-US" sz="2400" b="1" dirty="0"/>
              <a:t>insert. </a:t>
            </a:r>
            <a:r>
              <a:rPr lang="en-US" sz="2400" dirty="0"/>
              <a:t>This will automatically shift the rest of the rows down, to make room for the new row.</a:t>
            </a:r>
          </a:p>
        </p:txBody>
      </p:sp>
      <p:sp>
        <p:nvSpPr>
          <p:cNvPr id="5" name="Rectangle 4"/>
          <p:cNvSpPr/>
          <p:nvPr/>
        </p:nvSpPr>
        <p:spPr>
          <a:xfrm>
            <a:off x="2754052" y="2879693"/>
            <a:ext cx="5580112" cy="1569660"/>
          </a:xfrm>
          <a:prstGeom prst="rect">
            <a:avLst/>
          </a:prstGeom>
        </p:spPr>
        <p:txBody>
          <a:bodyPr wrap="square">
            <a:spAutoFit/>
          </a:bodyPr>
          <a:lstStyle/>
          <a:p>
            <a:r>
              <a:rPr lang="en-US" sz="2400" dirty="0" smtClean="0"/>
              <a:t>Method </a:t>
            </a:r>
            <a:r>
              <a:rPr lang="en-US" sz="2400" dirty="0"/>
              <a:t>II- On the</a:t>
            </a:r>
            <a:r>
              <a:rPr lang="en-US" sz="2400" b="1" dirty="0"/>
              <a:t> Home tab</a:t>
            </a:r>
            <a:r>
              <a:rPr lang="en-US" sz="2400" dirty="0"/>
              <a:t>, Cells grouping, select </a:t>
            </a:r>
            <a:r>
              <a:rPr lang="en-US" sz="2400" b="1" dirty="0"/>
              <a:t>Insert Sheet Rows</a:t>
            </a:r>
            <a:r>
              <a:rPr lang="en-US" sz="2400" dirty="0"/>
              <a:t>. This will automatically shift the rest of the rows down, to make room for the new row.</a:t>
            </a:r>
          </a:p>
        </p:txBody>
      </p:sp>
      <p:sp>
        <p:nvSpPr>
          <p:cNvPr id="8" name="Rectangle 7"/>
          <p:cNvSpPr/>
          <p:nvPr/>
        </p:nvSpPr>
        <p:spPr>
          <a:xfrm>
            <a:off x="1403648" y="4908545"/>
            <a:ext cx="7396212" cy="1015663"/>
          </a:xfrm>
          <a:prstGeom prst="rect">
            <a:avLst/>
          </a:prstGeom>
        </p:spPr>
        <p:txBody>
          <a:bodyPr wrap="square">
            <a:spAutoFit/>
          </a:bodyPr>
          <a:lstStyle/>
          <a:p>
            <a:r>
              <a:rPr lang="en-US" sz="3000" b="1" dirty="0"/>
              <a:t>Added rows appear above the selected cell or row. </a:t>
            </a:r>
            <a:endParaRPr lang="en-US" sz="3000" dirty="0"/>
          </a:p>
        </p:txBody>
      </p:sp>
    </p:spTree>
    <p:extLst>
      <p:ext uri="{BB962C8B-B14F-4D97-AF65-F5344CB8AC3E}">
        <p14:creationId xmlns:p14="http://schemas.microsoft.com/office/powerpoint/2010/main" val="296391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D8D8C0-282D-455D-8C15-311960618643}" type="slidenum">
              <a:rPr lang="en-GB" smtClean="0"/>
              <a:t>18</a:t>
            </a:fld>
            <a:endParaRPr lang="en-GB"/>
          </a:p>
        </p:txBody>
      </p:sp>
      <p:sp>
        <p:nvSpPr>
          <p:cNvPr id="5" name="Content Placeholder 4"/>
          <p:cNvSpPr>
            <a:spLocks noGrp="1"/>
          </p:cNvSpPr>
          <p:nvPr>
            <p:ph sz="quarter" idx="1"/>
          </p:nvPr>
        </p:nvSpPr>
        <p:spPr>
          <a:xfrm>
            <a:off x="942644" y="692696"/>
            <a:ext cx="7427437" cy="5112568"/>
          </a:xfrm>
        </p:spPr>
        <p:txBody>
          <a:bodyPr>
            <a:noAutofit/>
          </a:bodyPr>
          <a:lstStyle/>
          <a:p>
            <a:pPr marL="514350" lvl="0" indent="-514350">
              <a:buFont typeface="+mj-lt"/>
              <a:buAutoNum type="arabicPeriod" startAt="4"/>
            </a:pPr>
            <a:r>
              <a:rPr lang="en-US" sz="2400" dirty="0">
                <a:cs typeface="Times New Roman" panose="02020603050405020304" pitchFamily="18" charset="0"/>
              </a:rPr>
              <a:t>Populate the new row with the student name </a:t>
            </a:r>
            <a:r>
              <a:rPr lang="en-US" sz="2400" b="1" dirty="0">
                <a:cs typeface="Times New Roman" panose="02020603050405020304" pitchFamily="18" charset="0"/>
              </a:rPr>
              <a:t>“Moses Musa</a:t>
            </a:r>
            <a:r>
              <a:rPr lang="en-US" sz="2400" dirty="0">
                <a:cs typeface="Times New Roman" panose="02020603050405020304" pitchFamily="18" charset="0"/>
              </a:rPr>
              <a:t>” taking a course in </a:t>
            </a:r>
            <a:r>
              <a:rPr lang="en-US" sz="2400" b="1" dirty="0">
                <a:cs typeface="Times New Roman" panose="02020603050405020304" pitchFamily="18" charset="0"/>
              </a:rPr>
              <a:t>“EXD 101 - Exodus”</a:t>
            </a:r>
            <a:r>
              <a:rPr lang="en-US" sz="2400" dirty="0">
                <a:cs typeface="Times New Roman" panose="02020603050405020304" pitchFamily="18" charset="0"/>
              </a:rPr>
              <a:t>.</a:t>
            </a:r>
          </a:p>
          <a:p>
            <a:pPr marL="514350" lvl="0" indent="-514350">
              <a:buFont typeface="+mj-lt"/>
              <a:buAutoNum type="arabicPeriod" startAt="4"/>
            </a:pPr>
            <a:r>
              <a:rPr lang="en-US" sz="2400" dirty="0">
                <a:cs typeface="Times New Roman" panose="02020603050405020304" pitchFamily="18" charset="0"/>
              </a:rPr>
              <a:t>To insert an additional column, select column A (the column where a new column will be inserted </a:t>
            </a:r>
            <a:r>
              <a:rPr lang="en-US" sz="2400" dirty="0" smtClean="0">
                <a:cs typeface="Times New Roman" panose="02020603050405020304" pitchFamily="18" charset="0"/>
              </a:rPr>
              <a:t>before)</a:t>
            </a:r>
          </a:p>
          <a:p>
            <a:pPr marL="1005840" lvl="2" indent="-457200">
              <a:buFont typeface="+mj-lt"/>
              <a:buAutoNum type="alphaLcPeriod"/>
            </a:pPr>
            <a:r>
              <a:rPr lang="en-US" sz="2400" dirty="0" smtClean="0">
                <a:cs typeface="Times New Roman" panose="02020603050405020304" pitchFamily="18" charset="0"/>
              </a:rPr>
              <a:t>Method </a:t>
            </a:r>
            <a:r>
              <a:rPr lang="en-US" sz="2400" dirty="0">
                <a:cs typeface="Times New Roman" panose="02020603050405020304" pitchFamily="18" charset="0"/>
              </a:rPr>
              <a:t>I- right-click on column A and in the popup, select </a:t>
            </a:r>
            <a:r>
              <a:rPr lang="en-US" sz="2400" b="1" dirty="0">
                <a:cs typeface="Times New Roman" panose="02020603050405020304" pitchFamily="18" charset="0"/>
              </a:rPr>
              <a:t>insert</a:t>
            </a:r>
            <a:r>
              <a:rPr lang="en-US" sz="2400" dirty="0">
                <a:cs typeface="Times New Roman" panose="02020603050405020304" pitchFamily="18" charset="0"/>
              </a:rPr>
              <a:t>. This will automatically shift the rest of the columns to the right, to make from for the new </a:t>
            </a:r>
            <a:r>
              <a:rPr lang="en-US" sz="2400" dirty="0" smtClean="0">
                <a:cs typeface="Times New Roman" panose="02020603050405020304" pitchFamily="18" charset="0"/>
              </a:rPr>
              <a:t>column.</a:t>
            </a:r>
            <a:endParaRPr lang="en-US" sz="2400" dirty="0">
              <a:cs typeface="Times New Roman" panose="02020603050405020304" pitchFamily="18" charset="0"/>
            </a:endParaRPr>
          </a:p>
          <a:p>
            <a:pPr marL="1005840" lvl="2" indent="-457200">
              <a:buFont typeface="+mj-lt"/>
              <a:buAutoNum type="alphaLcPeriod"/>
            </a:pPr>
            <a:r>
              <a:rPr lang="en-US" sz="2400" dirty="0" smtClean="0">
                <a:cs typeface="Times New Roman" panose="02020603050405020304" pitchFamily="18" charset="0"/>
              </a:rPr>
              <a:t>Method </a:t>
            </a:r>
            <a:r>
              <a:rPr lang="en-US" sz="2400" dirty="0">
                <a:cs typeface="Times New Roman" panose="02020603050405020304" pitchFamily="18" charset="0"/>
              </a:rPr>
              <a:t>II - On the</a:t>
            </a:r>
            <a:r>
              <a:rPr lang="en-US" sz="2400" b="1" dirty="0">
                <a:cs typeface="Times New Roman" panose="02020603050405020304" pitchFamily="18" charset="0"/>
              </a:rPr>
              <a:t> Home tab</a:t>
            </a:r>
            <a:r>
              <a:rPr lang="en-US" sz="2400" dirty="0">
                <a:cs typeface="Times New Roman" panose="02020603050405020304" pitchFamily="18" charset="0"/>
              </a:rPr>
              <a:t>, Cells grouping, select </a:t>
            </a:r>
            <a:r>
              <a:rPr lang="en-US" sz="2400" b="1" dirty="0">
                <a:cs typeface="Times New Roman" panose="02020603050405020304" pitchFamily="18" charset="0"/>
              </a:rPr>
              <a:t>Insert Sheet Rows</a:t>
            </a:r>
            <a:r>
              <a:rPr lang="en-US" sz="2400" dirty="0">
                <a:cs typeface="Times New Roman" panose="02020603050405020304" pitchFamily="18" charset="0"/>
              </a:rPr>
              <a:t>. This will automatically shift the rest of the rows down, to make room for the new row.</a:t>
            </a:r>
          </a:p>
          <a:p>
            <a:pPr marL="514350" lvl="0" indent="-514350">
              <a:buFont typeface="+mj-lt"/>
              <a:buAutoNum type="arabicPeriod" startAt="4"/>
            </a:pPr>
            <a:r>
              <a:rPr lang="en-US" sz="2400" dirty="0">
                <a:cs typeface="Times New Roman" panose="02020603050405020304" pitchFamily="18" charset="0"/>
              </a:rPr>
              <a:t>Populate the new column with the heading </a:t>
            </a:r>
            <a:r>
              <a:rPr lang="en-US" sz="2400" b="1" dirty="0">
                <a:cs typeface="Times New Roman" panose="02020603050405020304" pitchFamily="18" charset="0"/>
              </a:rPr>
              <a:t>Student Number</a:t>
            </a:r>
            <a:r>
              <a:rPr lang="en-US" sz="2400" dirty="0">
                <a:cs typeface="Times New Roman" panose="02020603050405020304" pitchFamily="18" charset="0"/>
              </a:rPr>
              <a:t> and populate the rest of the cells with student numbers as shown</a:t>
            </a:r>
            <a:r>
              <a:rPr lang="en-US" sz="2400" dirty="0" smtClean="0">
                <a:cs typeface="Times New Roman" panose="02020603050405020304" pitchFamily="18" charset="0"/>
              </a:rPr>
              <a:t>.</a:t>
            </a:r>
            <a:endParaRPr lang="en-US" sz="2400" dirty="0">
              <a:cs typeface="Times New Roman" panose="02020603050405020304" pitchFamily="18" charset="0"/>
            </a:endParaRPr>
          </a:p>
        </p:txBody>
      </p:sp>
    </p:spTree>
    <p:extLst>
      <p:ext uri="{BB962C8B-B14F-4D97-AF65-F5344CB8AC3E}">
        <p14:creationId xmlns:p14="http://schemas.microsoft.com/office/powerpoint/2010/main" val="8541589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D8D8C0-282D-455D-8C15-311960618643}" type="slidenum">
              <a:rPr lang="en-GB" smtClean="0"/>
              <a:t>19</a:t>
            </a:fld>
            <a:endParaRPr lang="en-GB"/>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3444807698"/>
              </p:ext>
            </p:extLst>
          </p:nvPr>
        </p:nvGraphicFramePr>
        <p:xfrm>
          <a:off x="603504" y="476670"/>
          <a:ext cx="8144960" cy="3227276"/>
        </p:xfrm>
        <a:graphic>
          <a:graphicData uri="http://schemas.openxmlformats.org/drawingml/2006/table">
            <a:tbl>
              <a:tblPr firstRow="1" firstCol="1" bandRow="1"/>
              <a:tblGrid>
                <a:gridCol w="2027878">
                  <a:extLst>
                    <a:ext uri="{9D8B030D-6E8A-4147-A177-3AD203B41FA5}">
                      <a16:colId xmlns:a16="http://schemas.microsoft.com/office/drawing/2014/main" val="20000"/>
                    </a:ext>
                  </a:extLst>
                </a:gridCol>
                <a:gridCol w="2515812">
                  <a:extLst>
                    <a:ext uri="{9D8B030D-6E8A-4147-A177-3AD203B41FA5}">
                      <a16:colId xmlns:a16="http://schemas.microsoft.com/office/drawing/2014/main" val="20001"/>
                    </a:ext>
                  </a:extLst>
                </a:gridCol>
                <a:gridCol w="3601270">
                  <a:extLst>
                    <a:ext uri="{9D8B030D-6E8A-4147-A177-3AD203B41FA5}">
                      <a16:colId xmlns:a16="http://schemas.microsoft.com/office/drawing/2014/main" val="20002"/>
                    </a:ext>
                  </a:extLst>
                </a:gridCol>
              </a:tblGrid>
              <a:tr h="432050">
                <a:tc>
                  <a:txBody>
                    <a:bodyPr/>
                    <a:lstStyle/>
                    <a:p>
                      <a:pPr marL="0" marR="0">
                        <a:lnSpc>
                          <a:spcPct val="115000"/>
                        </a:lnSpc>
                        <a:spcBef>
                          <a:spcPts val="0"/>
                        </a:spcBef>
                        <a:spcAft>
                          <a:spcPts val="0"/>
                        </a:spcAft>
                      </a:pPr>
                      <a:r>
                        <a:rPr lang="en-US" sz="1800" b="1" dirty="0">
                          <a:solidFill>
                            <a:srgbClr val="000000"/>
                          </a:solidFill>
                          <a:effectLst/>
                          <a:latin typeface="Book Antiqua"/>
                          <a:ea typeface="Times New Roman"/>
                          <a:cs typeface="Calibri"/>
                        </a:rPr>
                        <a:t>Student Number</a:t>
                      </a:r>
                      <a:endParaRPr lang="en-US" sz="1800" dirty="0">
                        <a:effectLst/>
                        <a:latin typeface="Calibri"/>
                        <a:ea typeface="Calibri"/>
                        <a:cs typeface="Times New Roman"/>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28575" cap="flat" cmpd="sng" algn="ctr">
                      <a:solidFill>
                        <a:srgbClr val="8064A2"/>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a:solidFill>
                            <a:srgbClr val="000000"/>
                          </a:solidFill>
                          <a:effectLst/>
                          <a:latin typeface="Book Antiqua"/>
                          <a:ea typeface="Times New Roman"/>
                          <a:cs typeface="Calibri"/>
                        </a:rPr>
                        <a:t>Student Name</a:t>
                      </a:r>
                      <a:endParaRPr lang="en-US" sz="1800">
                        <a:effectLst/>
                        <a:latin typeface="Calibri"/>
                        <a:ea typeface="Calibri"/>
                        <a:cs typeface="Times New Roman"/>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28575" cap="flat" cmpd="sng" algn="ctr">
                      <a:solidFill>
                        <a:srgbClr val="8064A2"/>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a:solidFill>
                            <a:srgbClr val="000000"/>
                          </a:solidFill>
                          <a:effectLst/>
                          <a:latin typeface="Book Antiqua"/>
                          <a:ea typeface="Times New Roman"/>
                          <a:cs typeface="Calibri"/>
                        </a:rPr>
                        <a:t>Course</a:t>
                      </a:r>
                      <a:endParaRPr lang="en-US" sz="1800">
                        <a:effectLst/>
                        <a:latin typeface="Calibri"/>
                        <a:ea typeface="Calibri"/>
                        <a:cs typeface="Times New Roman"/>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28575" cap="flat" cmpd="sng" algn="ctr">
                      <a:solidFill>
                        <a:srgbClr val="8064A2"/>
                      </a:solidFill>
                      <a:prstDash val="solid"/>
                      <a:round/>
                      <a:headEnd type="none" w="med" len="med"/>
                      <a:tailEnd type="none" w="med" len="med"/>
                    </a:lnB>
                  </a:tcPr>
                </a:tc>
                <a:extLst>
                  <a:ext uri="{0D108BD9-81ED-4DB2-BD59-A6C34878D82A}">
                    <a16:rowId xmlns:a16="http://schemas.microsoft.com/office/drawing/2014/main" val="10000"/>
                  </a:ext>
                </a:extLst>
              </a:tr>
              <a:tr h="504056">
                <a:tc>
                  <a:txBody>
                    <a:bodyPr/>
                    <a:lstStyle/>
                    <a:p>
                      <a:pPr marL="0" marR="0">
                        <a:lnSpc>
                          <a:spcPct val="115000"/>
                        </a:lnSpc>
                        <a:spcBef>
                          <a:spcPts val="0"/>
                        </a:spcBef>
                        <a:spcAft>
                          <a:spcPts val="0"/>
                        </a:spcAft>
                      </a:pPr>
                      <a:r>
                        <a:rPr lang="en-US" sz="1800" b="1" dirty="0">
                          <a:solidFill>
                            <a:srgbClr val="000000"/>
                          </a:solidFill>
                          <a:effectLst/>
                          <a:latin typeface="Book Antiqua"/>
                          <a:ea typeface="MS Gothic"/>
                          <a:cs typeface="Calibri"/>
                        </a:rPr>
                        <a:t>Student Number</a:t>
                      </a:r>
                      <a:endParaRPr lang="en-US" sz="1800" dirty="0">
                        <a:effectLst/>
                        <a:latin typeface="Calibri"/>
                        <a:ea typeface="Calibri"/>
                        <a:cs typeface="Times New Roman"/>
                      </a:endParaRPr>
                    </a:p>
                  </a:txBody>
                  <a:tcPr marL="68580" marR="68580" marT="0"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28575"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L="0" marR="0">
                        <a:lnSpc>
                          <a:spcPct val="115000"/>
                        </a:lnSpc>
                        <a:spcBef>
                          <a:spcPts val="0"/>
                        </a:spcBef>
                        <a:spcAft>
                          <a:spcPts val="0"/>
                        </a:spcAft>
                      </a:pPr>
                      <a:r>
                        <a:rPr lang="en-US" sz="1800">
                          <a:solidFill>
                            <a:srgbClr val="000000"/>
                          </a:solidFill>
                          <a:effectLst/>
                          <a:latin typeface="Book Antiqua"/>
                          <a:ea typeface="Calibri"/>
                          <a:cs typeface="Calibri"/>
                        </a:rPr>
                        <a:t>Student Name</a:t>
                      </a:r>
                      <a:endParaRPr lang="en-US" sz="1800">
                        <a:effectLst/>
                        <a:latin typeface="Calibri"/>
                        <a:ea typeface="Calibri"/>
                        <a:cs typeface="Times New Roman"/>
                      </a:endParaRPr>
                    </a:p>
                  </a:txBody>
                  <a:tcPr marL="68580" marR="68580" marT="0"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28575"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L="0" marR="0">
                        <a:lnSpc>
                          <a:spcPct val="115000"/>
                        </a:lnSpc>
                        <a:spcBef>
                          <a:spcPts val="0"/>
                        </a:spcBef>
                        <a:spcAft>
                          <a:spcPts val="0"/>
                        </a:spcAft>
                      </a:pPr>
                      <a:r>
                        <a:rPr lang="en-US" sz="1800">
                          <a:solidFill>
                            <a:srgbClr val="000000"/>
                          </a:solidFill>
                          <a:effectLst/>
                          <a:latin typeface="Book Antiqua"/>
                          <a:ea typeface="Calibri"/>
                          <a:cs typeface="Calibri"/>
                        </a:rPr>
                        <a:t>Course</a:t>
                      </a:r>
                      <a:endParaRPr lang="en-US" sz="1800">
                        <a:effectLst/>
                        <a:latin typeface="Calibri"/>
                        <a:ea typeface="Calibri"/>
                        <a:cs typeface="Times New Roman"/>
                      </a:endParaRPr>
                    </a:p>
                  </a:txBody>
                  <a:tcPr marL="68580" marR="68580" marT="0"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28575"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extLst>
                  <a:ext uri="{0D108BD9-81ED-4DB2-BD59-A6C34878D82A}">
                    <a16:rowId xmlns:a16="http://schemas.microsoft.com/office/drawing/2014/main" val="10001"/>
                  </a:ext>
                </a:extLst>
              </a:tr>
              <a:tr h="327310">
                <a:tc>
                  <a:txBody>
                    <a:bodyPr/>
                    <a:lstStyle/>
                    <a:p>
                      <a:pPr marL="0" marR="0">
                        <a:lnSpc>
                          <a:spcPct val="115000"/>
                        </a:lnSpc>
                        <a:spcBef>
                          <a:spcPts val="0"/>
                        </a:spcBef>
                        <a:spcAft>
                          <a:spcPts val="0"/>
                        </a:spcAft>
                      </a:pPr>
                      <a:r>
                        <a:rPr lang="en-US" sz="1800" b="1" dirty="0" smtClean="0">
                          <a:solidFill>
                            <a:srgbClr val="000000"/>
                          </a:solidFill>
                          <a:effectLst/>
                          <a:latin typeface="Book Antiqua"/>
                          <a:ea typeface="MS Gothic"/>
                          <a:cs typeface="Calibri"/>
                        </a:rPr>
                        <a:t>DAC/000/2017</a:t>
                      </a:r>
                      <a:endParaRPr lang="en-US" sz="1800" dirty="0">
                        <a:effectLst/>
                        <a:latin typeface="Calibri"/>
                        <a:ea typeface="Calibri"/>
                        <a:cs typeface="Times New Roman"/>
                      </a:endParaRPr>
                    </a:p>
                  </a:txBody>
                  <a:tcPr marL="68580" marR="68580" marT="0"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solidFill>
                            <a:srgbClr val="000000"/>
                          </a:solidFill>
                          <a:effectLst/>
                          <a:latin typeface="Book Antiqua"/>
                          <a:ea typeface="Calibri"/>
                          <a:cs typeface="Calibri"/>
                        </a:rPr>
                        <a:t>Robert Mugabe</a:t>
                      </a:r>
                      <a:endParaRPr lang="en-US" sz="1800" dirty="0">
                        <a:effectLst/>
                        <a:latin typeface="Calibri"/>
                        <a:ea typeface="Calibri"/>
                        <a:cs typeface="Times New Roman"/>
                      </a:endParaRPr>
                    </a:p>
                  </a:txBody>
                  <a:tcPr marL="68580" marR="68580" marT="0"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0000"/>
                          </a:solidFill>
                          <a:effectLst/>
                          <a:latin typeface="Book Antiqua"/>
                          <a:ea typeface="Calibri"/>
                          <a:cs typeface="Calibri"/>
                        </a:rPr>
                        <a:t>PSC 101 - Political Science</a:t>
                      </a:r>
                      <a:endParaRPr lang="en-US" sz="1800">
                        <a:effectLst/>
                        <a:latin typeface="Calibri"/>
                        <a:ea typeface="Calibri"/>
                        <a:cs typeface="Times New Roman"/>
                      </a:endParaRPr>
                    </a:p>
                  </a:txBody>
                  <a:tcPr marL="68580" marR="68580" marT="0"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extLst>
                  <a:ext uri="{0D108BD9-81ED-4DB2-BD59-A6C34878D82A}">
                    <a16:rowId xmlns:a16="http://schemas.microsoft.com/office/drawing/2014/main" val="10002"/>
                  </a:ext>
                </a:extLst>
              </a:tr>
              <a:tr h="327310">
                <a:tc>
                  <a:txBody>
                    <a:bodyPr/>
                    <a:lstStyle/>
                    <a:p>
                      <a:pPr marL="0" marR="0">
                        <a:lnSpc>
                          <a:spcPct val="115000"/>
                        </a:lnSpc>
                        <a:spcBef>
                          <a:spcPts val="0"/>
                        </a:spcBef>
                        <a:spcAft>
                          <a:spcPts val="0"/>
                        </a:spcAft>
                      </a:pPr>
                      <a:r>
                        <a:rPr lang="en-US" sz="1800" b="1" dirty="0" smtClean="0">
                          <a:solidFill>
                            <a:srgbClr val="000000"/>
                          </a:solidFill>
                          <a:effectLst/>
                          <a:latin typeface="Book Antiqua"/>
                          <a:ea typeface="MS Gothic"/>
                          <a:cs typeface="Calibri"/>
                        </a:rPr>
                        <a:t>DAC/001/2017</a:t>
                      </a:r>
                      <a:endParaRPr lang="en-US" sz="1800" dirty="0">
                        <a:effectLst/>
                        <a:latin typeface="Calibri"/>
                        <a:ea typeface="Calibri"/>
                        <a:cs typeface="Times New Roman"/>
                      </a:endParaRPr>
                    </a:p>
                  </a:txBody>
                  <a:tcPr marL="68580" marR="68580" marT="0"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L="0" marR="0">
                        <a:lnSpc>
                          <a:spcPct val="115000"/>
                        </a:lnSpc>
                        <a:spcBef>
                          <a:spcPts val="0"/>
                        </a:spcBef>
                        <a:spcAft>
                          <a:spcPts val="0"/>
                        </a:spcAft>
                      </a:pPr>
                      <a:r>
                        <a:rPr lang="en-US" sz="1800" dirty="0">
                          <a:solidFill>
                            <a:srgbClr val="000000"/>
                          </a:solidFill>
                          <a:effectLst/>
                          <a:latin typeface="Book Antiqua"/>
                          <a:ea typeface="Calibri"/>
                          <a:cs typeface="Calibri"/>
                        </a:rPr>
                        <a:t>Bill Gates</a:t>
                      </a:r>
                      <a:endParaRPr lang="en-US" sz="1800" dirty="0">
                        <a:effectLst/>
                        <a:latin typeface="Calibri"/>
                        <a:ea typeface="Calibri"/>
                        <a:cs typeface="Times New Roman"/>
                      </a:endParaRPr>
                    </a:p>
                  </a:txBody>
                  <a:tcPr marL="68580" marR="68580" marT="0"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L="0" marR="0">
                        <a:lnSpc>
                          <a:spcPct val="115000"/>
                        </a:lnSpc>
                        <a:spcBef>
                          <a:spcPts val="0"/>
                        </a:spcBef>
                        <a:spcAft>
                          <a:spcPts val="0"/>
                        </a:spcAft>
                      </a:pPr>
                      <a:r>
                        <a:rPr lang="en-US" sz="1800">
                          <a:solidFill>
                            <a:srgbClr val="000000"/>
                          </a:solidFill>
                          <a:effectLst/>
                          <a:latin typeface="Book Antiqua"/>
                          <a:ea typeface="Calibri"/>
                          <a:cs typeface="Calibri"/>
                        </a:rPr>
                        <a:t>MCS 101 - Microsoft</a:t>
                      </a:r>
                      <a:endParaRPr lang="en-US" sz="1800">
                        <a:effectLst/>
                        <a:latin typeface="Calibri"/>
                        <a:ea typeface="Calibri"/>
                        <a:cs typeface="Times New Roman"/>
                      </a:endParaRPr>
                    </a:p>
                  </a:txBody>
                  <a:tcPr marL="68580" marR="68580" marT="0"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extLst>
                  <a:ext uri="{0D108BD9-81ED-4DB2-BD59-A6C34878D82A}">
                    <a16:rowId xmlns:a16="http://schemas.microsoft.com/office/drawing/2014/main" val="10003"/>
                  </a:ext>
                </a:extLst>
              </a:tr>
              <a:tr h="327310">
                <a:tc>
                  <a:txBody>
                    <a:bodyPr/>
                    <a:lstStyle/>
                    <a:p>
                      <a:pPr marL="0" marR="0">
                        <a:lnSpc>
                          <a:spcPct val="115000"/>
                        </a:lnSpc>
                        <a:spcBef>
                          <a:spcPts val="0"/>
                        </a:spcBef>
                        <a:spcAft>
                          <a:spcPts val="0"/>
                        </a:spcAft>
                      </a:pPr>
                      <a:r>
                        <a:rPr lang="en-US" sz="1800" b="1" dirty="0" smtClean="0">
                          <a:solidFill>
                            <a:srgbClr val="000000"/>
                          </a:solidFill>
                          <a:effectLst/>
                          <a:latin typeface="Book Antiqua"/>
                          <a:ea typeface="MS Gothic"/>
                          <a:cs typeface="Calibri"/>
                        </a:rPr>
                        <a:t>DAC/002/2017</a:t>
                      </a:r>
                      <a:endParaRPr lang="en-US" sz="1800" dirty="0">
                        <a:effectLst/>
                        <a:latin typeface="Calibri"/>
                        <a:ea typeface="Calibri"/>
                        <a:cs typeface="Times New Roman"/>
                      </a:endParaRPr>
                    </a:p>
                  </a:txBody>
                  <a:tcPr marL="68580" marR="68580" marT="0"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solidFill>
                            <a:srgbClr val="000000"/>
                          </a:solidFill>
                          <a:effectLst/>
                          <a:latin typeface="Book Antiqua"/>
                          <a:ea typeface="Calibri"/>
                          <a:cs typeface="Calibri"/>
                        </a:rPr>
                        <a:t>Mark </a:t>
                      </a:r>
                      <a:r>
                        <a:rPr lang="en-US" sz="1800" dirty="0" err="1">
                          <a:solidFill>
                            <a:srgbClr val="000000"/>
                          </a:solidFill>
                          <a:effectLst/>
                          <a:latin typeface="Book Antiqua"/>
                          <a:ea typeface="Calibri"/>
                          <a:cs typeface="Calibri"/>
                        </a:rPr>
                        <a:t>Zukerberg</a:t>
                      </a:r>
                      <a:r>
                        <a:rPr lang="en-US" sz="1800" dirty="0">
                          <a:solidFill>
                            <a:srgbClr val="000000"/>
                          </a:solidFill>
                          <a:effectLst/>
                          <a:latin typeface="Book Antiqua"/>
                          <a:ea typeface="Calibri"/>
                          <a:cs typeface="Calibri"/>
                        </a:rPr>
                        <a:t> </a:t>
                      </a:r>
                      <a:endParaRPr lang="en-US" sz="1800" dirty="0">
                        <a:effectLst/>
                        <a:latin typeface="Calibri"/>
                        <a:ea typeface="Calibri"/>
                        <a:cs typeface="Times New Roman"/>
                      </a:endParaRPr>
                    </a:p>
                  </a:txBody>
                  <a:tcPr marL="68580" marR="68580" marT="0"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0000"/>
                          </a:solidFill>
                          <a:effectLst/>
                          <a:latin typeface="Book Antiqua"/>
                          <a:ea typeface="Calibri"/>
                          <a:cs typeface="Calibri"/>
                        </a:rPr>
                        <a:t>FBK 101 - Facebook</a:t>
                      </a:r>
                      <a:endParaRPr lang="en-US" sz="1800">
                        <a:effectLst/>
                        <a:latin typeface="Calibri"/>
                        <a:ea typeface="Calibri"/>
                        <a:cs typeface="Times New Roman"/>
                      </a:endParaRPr>
                    </a:p>
                  </a:txBody>
                  <a:tcPr marL="68580" marR="68580" marT="0"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extLst>
                  <a:ext uri="{0D108BD9-81ED-4DB2-BD59-A6C34878D82A}">
                    <a16:rowId xmlns:a16="http://schemas.microsoft.com/office/drawing/2014/main" val="10004"/>
                  </a:ext>
                </a:extLst>
              </a:tr>
              <a:tr h="327310">
                <a:tc>
                  <a:txBody>
                    <a:bodyPr/>
                    <a:lstStyle/>
                    <a:p>
                      <a:pPr marL="0" marR="0">
                        <a:lnSpc>
                          <a:spcPct val="115000"/>
                        </a:lnSpc>
                        <a:spcBef>
                          <a:spcPts val="0"/>
                        </a:spcBef>
                        <a:spcAft>
                          <a:spcPts val="0"/>
                        </a:spcAft>
                      </a:pPr>
                      <a:r>
                        <a:rPr lang="en-US" sz="1800" b="1" dirty="0" smtClean="0">
                          <a:solidFill>
                            <a:srgbClr val="000000"/>
                          </a:solidFill>
                          <a:effectLst/>
                          <a:latin typeface="Book Antiqua"/>
                          <a:ea typeface="MS Gothic"/>
                          <a:cs typeface="Calibri"/>
                        </a:rPr>
                        <a:t>DAC/003/2017</a:t>
                      </a:r>
                      <a:endParaRPr lang="en-US" sz="1800" dirty="0">
                        <a:effectLst/>
                        <a:latin typeface="Calibri"/>
                        <a:ea typeface="Calibri"/>
                        <a:cs typeface="Times New Roman"/>
                      </a:endParaRPr>
                    </a:p>
                  </a:txBody>
                  <a:tcPr marL="68580" marR="68580" marT="0"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L="0" marR="0">
                        <a:lnSpc>
                          <a:spcPct val="115000"/>
                        </a:lnSpc>
                        <a:spcBef>
                          <a:spcPts val="0"/>
                        </a:spcBef>
                        <a:spcAft>
                          <a:spcPts val="0"/>
                        </a:spcAft>
                      </a:pPr>
                      <a:r>
                        <a:rPr lang="en-US" sz="1800" dirty="0">
                          <a:solidFill>
                            <a:srgbClr val="000000"/>
                          </a:solidFill>
                          <a:effectLst/>
                          <a:latin typeface="Book Antiqua"/>
                          <a:ea typeface="Calibri"/>
                          <a:cs typeface="Calibri"/>
                        </a:rPr>
                        <a:t>Jerry Yang</a:t>
                      </a:r>
                      <a:endParaRPr lang="en-US" sz="1800" dirty="0">
                        <a:effectLst/>
                        <a:latin typeface="Calibri"/>
                        <a:ea typeface="Calibri"/>
                        <a:cs typeface="Times New Roman"/>
                      </a:endParaRPr>
                    </a:p>
                  </a:txBody>
                  <a:tcPr marL="68580" marR="68580" marT="0"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L="0" marR="0">
                        <a:lnSpc>
                          <a:spcPct val="115000"/>
                        </a:lnSpc>
                        <a:spcBef>
                          <a:spcPts val="0"/>
                        </a:spcBef>
                        <a:spcAft>
                          <a:spcPts val="0"/>
                        </a:spcAft>
                      </a:pPr>
                      <a:r>
                        <a:rPr lang="en-US" sz="1800" dirty="0">
                          <a:solidFill>
                            <a:srgbClr val="000000"/>
                          </a:solidFill>
                          <a:effectLst/>
                          <a:latin typeface="Book Antiqua"/>
                          <a:ea typeface="Calibri"/>
                          <a:cs typeface="Calibri"/>
                        </a:rPr>
                        <a:t>YHO 101 - Yahoo</a:t>
                      </a:r>
                      <a:endParaRPr lang="en-US" sz="1800" dirty="0">
                        <a:effectLst/>
                        <a:latin typeface="Calibri"/>
                        <a:ea typeface="Calibri"/>
                        <a:cs typeface="Times New Roman"/>
                      </a:endParaRPr>
                    </a:p>
                  </a:txBody>
                  <a:tcPr marL="68580" marR="68580" marT="0"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extLst>
                  <a:ext uri="{0D108BD9-81ED-4DB2-BD59-A6C34878D82A}">
                    <a16:rowId xmlns:a16="http://schemas.microsoft.com/office/drawing/2014/main" val="10005"/>
                  </a:ext>
                </a:extLst>
              </a:tr>
              <a:tr h="327310">
                <a:tc>
                  <a:txBody>
                    <a:bodyPr/>
                    <a:lstStyle/>
                    <a:p>
                      <a:pPr marL="0" marR="0">
                        <a:lnSpc>
                          <a:spcPct val="115000"/>
                        </a:lnSpc>
                        <a:spcBef>
                          <a:spcPts val="0"/>
                        </a:spcBef>
                        <a:spcAft>
                          <a:spcPts val="0"/>
                        </a:spcAft>
                      </a:pPr>
                      <a:r>
                        <a:rPr lang="en-US" sz="1800" b="1" dirty="0" smtClean="0">
                          <a:solidFill>
                            <a:srgbClr val="000000"/>
                          </a:solidFill>
                          <a:effectLst/>
                          <a:latin typeface="Book Antiqua"/>
                          <a:ea typeface="MS Gothic"/>
                          <a:cs typeface="Calibri"/>
                        </a:rPr>
                        <a:t>DAC/004/2017</a:t>
                      </a:r>
                      <a:endParaRPr lang="en-US" sz="1800" dirty="0">
                        <a:effectLst/>
                        <a:latin typeface="Calibri"/>
                        <a:ea typeface="Calibri"/>
                        <a:cs typeface="Times New Roman"/>
                      </a:endParaRPr>
                    </a:p>
                  </a:txBody>
                  <a:tcPr marL="68580" marR="68580" marT="0"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solidFill>
                            <a:srgbClr val="000000"/>
                          </a:solidFill>
                          <a:effectLst/>
                          <a:latin typeface="Book Antiqua"/>
                          <a:ea typeface="Calibri"/>
                          <a:cs typeface="Calibri"/>
                        </a:rPr>
                        <a:t>Moses Musa</a:t>
                      </a:r>
                      <a:endParaRPr lang="en-US" sz="1800" dirty="0">
                        <a:effectLst/>
                        <a:latin typeface="Calibri"/>
                        <a:ea typeface="Calibri"/>
                        <a:cs typeface="Times New Roman"/>
                      </a:endParaRPr>
                    </a:p>
                  </a:txBody>
                  <a:tcPr marL="68580" marR="68580" marT="0"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solidFill>
                            <a:srgbClr val="000000"/>
                          </a:solidFill>
                          <a:effectLst/>
                          <a:latin typeface="Book Antiqua"/>
                          <a:ea typeface="Calibri"/>
                          <a:cs typeface="Calibri"/>
                        </a:rPr>
                        <a:t>EXD 101 - Exodus</a:t>
                      </a:r>
                      <a:endParaRPr lang="en-US" sz="1800" dirty="0">
                        <a:effectLst/>
                        <a:latin typeface="Calibri"/>
                        <a:ea typeface="Calibri"/>
                        <a:cs typeface="Times New Roman"/>
                      </a:endParaRPr>
                    </a:p>
                  </a:txBody>
                  <a:tcPr marL="68580" marR="68580" marT="0"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extLst>
                  <a:ext uri="{0D108BD9-81ED-4DB2-BD59-A6C34878D82A}">
                    <a16:rowId xmlns:a16="http://schemas.microsoft.com/office/drawing/2014/main" val="10006"/>
                  </a:ext>
                </a:extLst>
              </a:tr>
              <a:tr h="327310">
                <a:tc>
                  <a:txBody>
                    <a:bodyPr/>
                    <a:lstStyle/>
                    <a:p>
                      <a:pPr marL="0" marR="0">
                        <a:lnSpc>
                          <a:spcPct val="115000"/>
                        </a:lnSpc>
                        <a:spcBef>
                          <a:spcPts val="0"/>
                        </a:spcBef>
                        <a:spcAft>
                          <a:spcPts val="0"/>
                        </a:spcAft>
                      </a:pPr>
                      <a:r>
                        <a:rPr lang="en-US" sz="1800" b="1" dirty="0" smtClean="0">
                          <a:solidFill>
                            <a:srgbClr val="000000"/>
                          </a:solidFill>
                          <a:effectLst/>
                          <a:latin typeface="Book Antiqua"/>
                          <a:ea typeface="MS Gothic"/>
                          <a:cs typeface="Calibri"/>
                        </a:rPr>
                        <a:t>DAC/005/2017</a:t>
                      </a:r>
                      <a:endParaRPr lang="en-US" sz="1800" dirty="0">
                        <a:effectLst/>
                        <a:latin typeface="Calibri"/>
                        <a:ea typeface="Calibri"/>
                        <a:cs typeface="Times New Roman"/>
                      </a:endParaRPr>
                    </a:p>
                  </a:txBody>
                  <a:tcPr marL="68580" marR="68580" marT="0"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L="0" marR="0">
                        <a:lnSpc>
                          <a:spcPct val="115000"/>
                        </a:lnSpc>
                        <a:spcBef>
                          <a:spcPts val="0"/>
                        </a:spcBef>
                        <a:spcAft>
                          <a:spcPts val="0"/>
                        </a:spcAft>
                      </a:pPr>
                      <a:r>
                        <a:rPr lang="en-US" sz="1800">
                          <a:solidFill>
                            <a:srgbClr val="000000"/>
                          </a:solidFill>
                          <a:effectLst/>
                          <a:latin typeface="Book Antiqua"/>
                          <a:ea typeface="Calibri"/>
                          <a:cs typeface="Calibri"/>
                        </a:rPr>
                        <a:t>David Filo</a:t>
                      </a:r>
                      <a:endParaRPr lang="en-US" sz="1800">
                        <a:effectLst/>
                        <a:latin typeface="Calibri"/>
                        <a:ea typeface="Calibri"/>
                        <a:cs typeface="Times New Roman"/>
                      </a:endParaRPr>
                    </a:p>
                  </a:txBody>
                  <a:tcPr marL="68580" marR="68580" marT="0"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L="0" marR="0">
                        <a:lnSpc>
                          <a:spcPct val="115000"/>
                        </a:lnSpc>
                        <a:spcBef>
                          <a:spcPts val="0"/>
                        </a:spcBef>
                        <a:spcAft>
                          <a:spcPts val="0"/>
                        </a:spcAft>
                      </a:pPr>
                      <a:r>
                        <a:rPr lang="en-US" sz="1800" dirty="0">
                          <a:solidFill>
                            <a:srgbClr val="000000"/>
                          </a:solidFill>
                          <a:effectLst/>
                          <a:latin typeface="Book Antiqua"/>
                          <a:ea typeface="Calibri"/>
                          <a:cs typeface="Calibri"/>
                        </a:rPr>
                        <a:t>YHO 101 - Yahoo</a:t>
                      </a:r>
                      <a:endParaRPr lang="en-US" sz="1800" dirty="0">
                        <a:effectLst/>
                        <a:latin typeface="Calibri"/>
                        <a:ea typeface="Calibri"/>
                        <a:cs typeface="Times New Roman"/>
                      </a:endParaRPr>
                    </a:p>
                  </a:txBody>
                  <a:tcPr marL="68580" marR="68580" marT="0"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extLst>
                  <a:ext uri="{0D108BD9-81ED-4DB2-BD59-A6C34878D82A}">
                    <a16:rowId xmlns:a16="http://schemas.microsoft.com/office/drawing/2014/main" val="10007"/>
                  </a:ext>
                </a:extLst>
              </a:tr>
              <a:tr h="327310">
                <a:tc>
                  <a:txBody>
                    <a:bodyPr/>
                    <a:lstStyle/>
                    <a:p>
                      <a:pPr marL="0" marR="0">
                        <a:lnSpc>
                          <a:spcPct val="115000"/>
                        </a:lnSpc>
                        <a:spcBef>
                          <a:spcPts val="0"/>
                        </a:spcBef>
                        <a:spcAft>
                          <a:spcPts val="0"/>
                        </a:spcAft>
                      </a:pPr>
                      <a:r>
                        <a:rPr lang="en-US" sz="1800" b="1" smtClean="0">
                          <a:solidFill>
                            <a:srgbClr val="000000"/>
                          </a:solidFill>
                          <a:effectLst/>
                          <a:latin typeface="Book Antiqua"/>
                          <a:ea typeface="MS Gothic"/>
                          <a:cs typeface="Calibri"/>
                        </a:rPr>
                        <a:t>DAC/006/2017</a:t>
                      </a:r>
                      <a:endParaRPr lang="en-US" sz="1800" dirty="0">
                        <a:effectLst/>
                        <a:latin typeface="Calibri"/>
                        <a:ea typeface="Calibri"/>
                        <a:cs typeface="Times New Roman"/>
                      </a:endParaRPr>
                    </a:p>
                  </a:txBody>
                  <a:tcPr marL="68580" marR="68580" marT="0"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solidFill>
                            <a:srgbClr val="000000"/>
                          </a:solidFill>
                          <a:effectLst/>
                          <a:latin typeface="Book Antiqua"/>
                          <a:ea typeface="Calibri"/>
                          <a:cs typeface="Calibri"/>
                        </a:rPr>
                        <a:t>Kevin </a:t>
                      </a:r>
                      <a:r>
                        <a:rPr lang="en-US" sz="1800" dirty="0" err="1">
                          <a:solidFill>
                            <a:srgbClr val="000000"/>
                          </a:solidFill>
                          <a:effectLst/>
                          <a:latin typeface="Book Antiqua"/>
                          <a:ea typeface="Calibri"/>
                          <a:cs typeface="Calibri"/>
                        </a:rPr>
                        <a:t>Systrom</a:t>
                      </a:r>
                      <a:r>
                        <a:rPr lang="en-US" sz="1800" dirty="0">
                          <a:solidFill>
                            <a:srgbClr val="000000"/>
                          </a:solidFill>
                          <a:effectLst/>
                          <a:latin typeface="Book Antiqua"/>
                          <a:ea typeface="Calibri"/>
                          <a:cs typeface="Calibri"/>
                        </a:rPr>
                        <a:t> </a:t>
                      </a:r>
                      <a:endParaRPr lang="en-US" sz="1800" dirty="0">
                        <a:effectLst/>
                        <a:latin typeface="Calibri"/>
                        <a:ea typeface="Calibri"/>
                        <a:cs typeface="Times New Roman"/>
                      </a:endParaRPr>
                    </a:p>
                  </a:txBody>
                  <a:tcPr marL="68580" marR="68580" marT="0"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solidFill>
                            <a:srgbClr val="000000"/>
                          </a:solidFill>
                          <a:effectLst/>
                          <a:latin typeface="Book Antiqua"/>
                          <a:ea typeface="Calibri"/>
                          <a:cs typeface="Calibri"/>
                        </a:rPr>
                        <a:t>ING 101 - Instagram</a:t>
                      </a:r>
                      <a:endParaRPr lang="en-US" sz="1800" dirty="0">
                        <a:effectLst/>
                        <a:latin typeface="Calibri"/>
                        <a:ea typeface="Calibri"/>
                        <a:cs typeface="Times New Roman"/>
                      </a:endParaRPr>
                    </a:p>
                  </a:txBody>
                  <a:tcPr marL="68580" marR="68580" marT="0"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8" name="Rectangle 7"/>
          <p:cNvSpPr/>
          <p:nvPr/>
        </p:nvSpPr>
        <p:spPr>
          <a:xfrm>
            <a:off x="755576" y="3837574"/>
            <a:ext cx="7992888" cy="1938992"/>
          </a:xfrm>
          <a:prstGeom prst="rect">
            <a:avLst/>
          </a:prstGeom>
        </p:spPr>
        <p:txBody>
          <a:bodyPr wrap="square">
            <a:spAutoFit/>
          </a:bodyPr>
          <a:lstStyle/>
          <a:p>
            <a:pPr marL="342900" lvl="0" indent="-342900">
              <a:buFont typeface="+mj-lt"/>
              <a:buAutoNum type="arabicPeriod" startAt="7"/>
            </a:pPr>
            <a:r>
              <a:rPr lang="en-US" sz="2000" dirty="0"/>
              <a:t>Adjust the Column width by taking the mouse pointer between the two columns and double click the mouse button</a:t>
            </a:r>
            <a:r>
              <a:rPr lang="en-US" sz="2000" dirty="0" smtClean="0"/>
              <a:t>.</a:t>
            </a:r>
          </a:p>
          <a:p>
            <a:pPr marL="342900" lvl="0" indent="-342900">
              <a:buFont typeface="+mj-lt"/>
              <a:buAutoNum type="arabicPeriod" startAt="7"/>
            </a:pPr>
            <a:endParaRPr lang="en-US" sz="2000" b="1" dirty="0" smtClean="0"/>
          </a:p>
          <a:p>
            <a:r>
              <a:rPr lang="en-US" sz="2000" b="1" dirty="0" smtClean="0"/>
              <a:t>Added </a:t>
            </a:r>
            <a:r>
              <a:rPr lang="en-US" sz="2000" b="1" dirty="0"/>
              <a:t>columns appear to the left of the selected cell or above selected column.</a:t>
            </a:r>
            <a:endParaRPr lang="en-US" sz="2000" dirty="0"/>
          </a:p>
          <a:p>
            <a:r>
              <a:rPr lang="en-US" sz="2000" dirty="0"/>
              <a:t>When new rows and columns are added, cell references are automatically adjusted.</a:t>
            </a:r>
          </a:p>
        </p:txBody>
      </p:sp>
    </p:spTree>
    <p:extLst>
      <p:ext uri="{BB962C8B-B14F-4D97-AF65-F5344CB8AC3E}">
        <p14:creationId xmlns:p14="http://schemas.microsoft.com/office/powerpoint/2010/main" val="469223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4" name="Slide Number Placeholder 3"/>
          <p:cNvSpPr>
            <a:spLocks noGrp="1"/>
          </p:cNvSpPr>
          <p:nvPr>
            <p:ph type="sldNum" sz="quarter" idx="12"/>
          </p:nvPr>
        </p:nvSpPr>
        <p:spPr/>
        <p:txBody>
          <a:bodyPr/>
          <a:lstStyle/>
          <a:p>
            <a:fld id="{EFD8D8C0-282D-455D-8C15-311960618643}" type="slidenum">
              <a:rPr lang="en-GB" smtClean="0"/>
              <a:t>2</a:t>
            </a:fld>
            <a:endParaRPr lang="en-GB"/>
          </a:p>
        </p:txBody>
      </p:sp>
      <p:sp>
        <p:nvSpPr>
          <p:cNvPr id="5" name="Content Placeholder 4"/>
          <p:cNvSpPr>
            <a:spLocks noGrp="1"/>
          </p:cNvSpPr>
          <p:nvPr>
            <p:ph sz="quarter" idx="1"/>
          </p:nvPr>
        </p:nvSpPr>
        <p:spPr/>
        <p:txBody>
          <a:bodyPr/>
          <a:lstStyle/>
          <a:p>
            <a:r>
              <a:rPr lang="en-US" dirty="0"/>
              <a:t>The goal of this module is to give skills to leaners on how to interact with spreadsheets to solve various needs of an organization. </a:t>
            </a:r>
            <a:endParaRPr lang="en-US" dirty="0" smtClean="0"/>
          </a:p>
          <a:p>
            <a:r>
              <a:rPr lang="en-US" dirty="0" smtClean="0"/>
              <a:t>Spreadsheets </a:t>
            </a:r>
            <a:r>
              <a:rPr lang="en-US" dirty="0"/>
              <a:t>are digital workspaces that allow users to manipulate data and generate summaries in graphical format</a:t>
            </a:r>
          </a:p>
        </p:txBody>
      </p:sp>
    </p:spTree>
    <p:extLst>
      <p:ext uri="{BB962C8B-B14F-4D97-AF65-F5344CB8AC3E}">
        <p14:creationId xmlns:p14="http://schemas.microsoft.com/office/powerpoint/2010/main" val="19001243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88640"/>
            <a:ext cx="7772400" cy="576064"/>
          </a:xfrm>
        </p:spPr>
        <p:txBody>
          <a:bodyPr>
            <a:normAutofit fontScale="90000"/>
          </a:bodyPr>
          <a:lstStyle/>
          <a:p>
            <a:r>
              <a:rPr lang="en-US" dirty="0" smtClean="0"/>
              <a:t>Cont...</a:t>
            </a:r>
            <a:endParaRPr lang="en-US" dirty="0"/>
          </a:p>
        </p:txBody>
      </p:sp>
      <p:sp>
        <p:nvSpPr>
          <p:cNvPr id="4" name="Content Placeholder 3"/>
          <p:cNvSpPr>
            <a:spLocks noGrp="1"/>
          </p:cNvSpPr>
          <p:nvPr>
            <p:ph sz="quarter" idx="1"/>
          </p:nvPr>
        </p:nvSpPr>
        <p:spPr>
          <a:xfrm>
            <a:off x="827584" y="908720"/>
            <a:ext cx="7772400" cy="5040560"/>
          </a:xfrm>
        </p:spPr>
        <p:txBody>
          <a:bodyPr>
            <a:normAutofit lnSpcReduction="10000"/>
          </a:bodyPr>
          <a:lstStyle/>
          <a:p>
            <a:pPr marL="514350" lvl="0" indent="-514350">
              <a:buFont typeface="+mj-lt"/>
              <a:buAutoNum type="arabicPeriod" startAt="8"/>
            </a:pPr>
            <a:r>
              <a:rPr lang="en-US" dirty="0"/>
              <a:t>To delete rows or columns, select the row or column to delete, on the Edit menu, click delete. Rows or columns shift up or to the left to fill the space left by the deleted for or </a:t>
            </a:r>
            <a:r>
              <a:rPr lang="en-US" dirty="0" smtClean="0"/>
              <a:t>column.</a:t>
            </a:r>
          </a:p>
          <a:p>
            <a:pPr marL="617220" lvl="1" indent="-342900"/>
            <a:r>
              <a:rPr lang="en-US" dirty="0" smtClean="0"/>
              <a:t>Delete </a:t>
            </a:r>
            <a:r>
              <a:rPr lang="en-US" dirty="0"/>
              <a:t>the row that has called Robert </a:t>
            </a:r>
            <a:r>
              <a:rPr lang="en-US" dirty="0" smtClean="0"/>
              <a:t>Mugabe</a:t>
            </a:r>
          </a:p>
          <a:p>
            <a:pPr marL="0" indent="0">
              <a:buNone/>
            </a:pPr>
            <a:r>
              <a:rPr lang="en-US" dirty="0"/>
              <a:t/>
            </a:r>
            <a:br>
              <a:rPr lang="en-US" dirty="0"/>
            </a:br>
            <a:r>
              <a:rPr lang="en-US" b="1" dirty="0" smtClean="0"/>
              <a:t>Note</a:t>
            </a:r>
            <a:r>
              <a:rPr lang="en-US" b="1" dirty="0"/>
              <a:t>: Spreadsheet applications also adjust formulas if a cell is deleted. The #REF error is displayed if a formula references a deleted cell. </a:t>
            </a:r>
            <a:endParaRPr lang="en-US" dirty="0"/>
          </a:p>
          <a:p>
            <a:pPr marL="514350" indent="-514350">
              <a:buFont typeface="+mj-lt"/>
              <a:buAutoNum type="arabicPeriod" startAt="9"/>
            </a:pPr>
            <a:r>
              <a:rPr lang="en-US" dirty="0" smtClean="0"/>
              <a:t>Select </a:t>
            </a:r>
            <a:r>
              <a:rPr lang="en-US" dirty="0"/>
              <a:t>cells A2,B2 and C2,set the font to Bold and alignment to </a:t>
            </a:r>
            <a:r>
              <a:rPr lang="en-US" dirty="0" smtClean="0"/>
              <a:t>Center.</a:t>
            </a:r>
          </a:p>
          <a:p>
            <a:pPr marL="514350" indent="-514350">
              <a:buFont typeface="+mj-lt"/>
              <a:buAutoNum type="arabicPeriod" startAt="9"/>
            </a:pPr>
            <a:r>
              <a:rPr lang="en-US" dirty="0" smtClean="0"/>
              <a:t>Save </a:t>
            </a:r>
            <a:r>
              <a:rPr lang="en-US" dirty="0"/>
              <a:t>the workbook  as StudentMarks1.xlsx, in your class folder.</a:t>
            </a:r>
          </a:p>
          <a:p>
            <a:pPr lvl="0"/>
            <a:endParaRPr lang="en-US" dirty="0"/>
          </a:p>
        </p:txBody>
      </p:sp>
      <p:sp>
        <p:nvSpPr>
          <p:cNvPr id="6" name="Slide Number Placeholder 5"/>
          <p:cNvSpPr>
            <a:spLocks noGrp="1"/>
          </p:cNvSpPr>
          <p:nvPr>
            <p:ph type="sldNum" sz="quarter" idx="12"/>
          </p:nvPr>
        </p:nvSpPr>
        <p:spPr/>
        <p:txBody>
          <a:bodyPr/>
          <a:lstStyle/>
          <a:p>
            <a:fld id="{EFD8D8C0-282D-455D-8C15-311960618643}" type="slidenum">
              <a:rPr lang="en-GB" smtClean="0"/>
              <a:t>20</a:t>
            </a:fld>
            <a:endParaRPr lang="en-GB"/>
          </a:p>
        </p:txBody>
      </p:sp>
    </p:spTree>
    <p:extLst>
      <p:ext uri="{BB962C8B-B14F-4D97-AF65-F5344CB8AC3E}">
        <p14:creationId xmlns:p14="http://schemas.microsoft.com/office/powerpoint/2010/main" val="23647920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D8D8C0-282D-455D-8C15-311960618643}" type="slidenum">
              <a:rPr lang="en-GB" smtClean="0"/>
              <a:t>21</a:t>
            </a:fld>
            <a:endParaRPr lang="en-GB"/>
          </a:p>
        </p:txBody>
      </p:sp>
      <p:pic>
        <p:nvPicPr>
          <p:cNvPr id="8194"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052736"/>
            <a:ext cx="8397072"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0995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Learning Outcomes</a:t>
            </a:r>
            <a:endParaRPr lang="en-US" dirty="0"/>
          </a:p>
        </p:txBody>
      </p:sp>
      <p:sp>
        <p:nvSpPr>
          <p:cNvPr id="6" name="Slide Number Placeholder 5"/>
          <p:cNvSpPr>
            <a:spLocks noGrp="1"/>
          </p:cNvSpPr>
          <p:nvPr>
            <p:ph type="sldNum" sz="quarter" idx="12"/>
          </p:nvPr>
        </p:nvSpPr>
        <p:spPr/>
        <p:txBody>
          <a:bodyPr/>
          <a:lstStyle/>
          <a:p>
            <a:fld id="{EFD8D8C0-282D-455D-8C15-311960618643}" type="slidenum">
              <a:rPr lang="en-GB" smtClean="0"/>
              <a:t>3</a:t>
            </a:fld>
            <a:endParaRPr lang="en-GB"/>
          </a:p>
        </p:txBody>
      </p:sp>
      <p:sp>
        <p:nvSpPr>
          <p:cNvPr id="5" name="Flowchart: Document 4"/>
          <p:cNvSpPr/>
          <p:nvPr/>
        </p:nvSpPr>
        <p:spPr>
          <a:xfrm>
            <a:off x="827584" y="1556792"/>
            <a:ext cx="7992888" cy="4752528"/>
          </a:xfrm>
          <a:prstGeom prst="flowChartDocumen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endParaRPr lang="en-US" sz="2000" dirty="0" smtClean="0">
              <a:solidFill>
                <a:srgbClr val="000000"/>
              </a:solidFill>
              <a:latin typeface="Book Antiqua"/>
              <a:ea typeface="Calibri"/>
              <a:cs typeface="Times New Roman"/>
            </a:endParaRPr>
          </a:p>
          <a:p>
            <a:pPr>
              <a:lnSpc>
                <a:spcPct val="115000"/>
              </a:lnSpc>
              <a:spcAft>
                <a:spcPts val="1000"/>
              </a:spcAft>
            </a:pPr>
            <a:r>
              <a:rPr lang="en-US" sz="2000" dirty="0" smtClean="0">
                <a:solidFill>
                  <a:srgbClr val="000000"/>
                </a:solidFill>
                <a:latin typeface="Book Antiqua"/>
                <a:ea typeface="Calibri"/>
                <a:cs typeface="Times New Roman"/>
              </a:rPr>
              <a:t>At </a:t>
            </a:r>
            <a:r>
              <a:rPr lang="en-US" sz="2000" dirty="0">
                <a:solidFill>
                  <a:srgbClr val="000000"/>
                </a:solidFill>
                <a:latin typeface="Book Antiqua"/>
                <a:ea typeface="Calibri"/>
                <a:cs typeface="Times New Roman"/>
              </a:rPr>
              <a:t>the end of the module, learners will be able to</a:t>
            </a:r>
            <a:endParaRPr lang="en-US" sz="2000" dirty="0">
              <a:latin typeface="Calibri"/>
              <a:ea typeface="Calibri"/>
              <a:cs typeface="Times New Roman"/>
            </a:endParaRPr>
          </a:p>
          <a:p>
            <a:pPr marL="457200" marR="0">
              <a:lnSpc>
                <a:spcPct val="115000"/>
              </a:lnSpc>
              <a:spcBef>
                <a:spcPts val="0"/>
              </a:spcBef>
              <a:spcAft>
                <a:spcPts val="1000"/>
              </a:spcAft>
            </a:pPr>
            <a:r>
              <a:rPr lang="en-US" sz="2000" dirty="0">
                <a:solidFill>
                  <a:srgbClr val="000000"/>
                </a:solidFill>
                <a:latin typeface="Book Antiqua"/>
                <a:ea typeface="Calibri"/>
                <a:cs typeface="Times New Roman"/>
              </a:rPr>
              <a:t>1.	Enter data in worksheets and navigating worksheets </a:t>
            </a:r>
            <a:endParaRPr lang="en-US" sz="2000" dirty="0">
              <a:latin typeface="Calibri"/>
              <a:ea typeface="Calibri"/>
              <a:cs typeface="Times New Roman"/>
            </a:endParaRPr>
          </a:p>
          <a:p>
            <a:pPr marL="457200" marR="0">
              <a:lnSpc>
                <a:spcPct val="115000"/>
              </a:lnSpc>
              <a:spcBef>
                <a:spcPts val="0"/>
              </a:spcBef>
              <a:spcAft>
                <a:spcPts val="1000"/>
              </a:spcAft>
            </a:pPr>
            <a:r>
              <a:rPr lang="en-US" sz="2000" dirty="0">
                <a:solidFill>
                  <a:srgbClr val="000000"/>
                </a:solidFill>
                <a:latin typeface="Book Antiqua"/>
                <a:ea typeface="Calibri"/>
                <a:cs typeface="Times New Roman"/>
              </a:rPr>
              <a:t>2.	Use formulas and functions to get data summaries using formula libraries </a:t>
            </a:r>
            <a:endParaRPr lang="en-US" sz="2000" dirty="0">
              <a:latin typeface="Calibri"/>
              <a:ea typeface="Calibri"/>
              <a:cs typeface="Times New Roman"/>
            </a:endParaRPr>
          </a:p>
          <a:p>
            <a:pPr marL="457200" marR="0">
              <a:lnSpc>
                <a:spcPct val="115000"/>
              </a:lnSpc>
              <a:spcBef>
                <a:spcPts val="0"/>
              </a:spcBef>
              <a:spcAft>
                <a:spcPts val="1000"/>
              </a:spcAft>
            </a:pPr>
            <a:r>
              <a:rPr lang="en-US" sz="2000" dirty="0">
                <a:solidFill>
                  <a:srgbClr val="000000"/>
                </a:solidFill>
                <a:latin typeface="Book Antiqua"/>
                <a:ea typeface="Calibri"/>
                <a:cs typeface="Times New Roman"/>
              </a:rPr>
              <a:t>3.	Enhance worksheets by formatting cells and worksheets</a:t>
            </a:r>
            <a:endParaRPr lang="en-US" sz="2000" dirty="0">
              <a:latin typeface="Calibri"/>
              <a:ea typeface="Calibri"/>
              <a:cs typeface="Times New Roman"/>
            </a:endParaRPr>
          </a:p>
          <a:p>
            <a:pPr marL="457200" marR="0">
              <a:lnSpc>
                <a:spcPct val="115000"/>
              </a:lnSpc>
              <a:spcBef>
                <a:spcPts val="0"/>
              </a:spcBef>
              <a:spcAft>
                <a:spcPts val="1000"/>
              </a:spcAft>
            </a:pPr>
            <a:r>
              <a:rPr lang="en-US" sz="2000" dirty="0">
                <a:solidFill>
                  <a:srgbClr val="000000"/>
                </a:solidFill>
                <a:latin typeface="Book Antiqua"/>
                <a:ea typeface="Calibri"/>
                <a:cs typeface="Times New Roman"/>
              </a:rPr>
              <a:t>4.	Create theme based chart to give a visual feel of data</a:t>
            </a:r>
            <a:endParaRPr lang="en-US" sz="2000" dirty="0">
              <a:latin typeface="Calibri"/>
              <a:ea typeface="Calibri"/>
              <a:cs typeface="Times New Roman"/>
            </a:endParaRPr>
          </a:p>
          <a:p>
            <a:pPr marL="457200" marR="0">
              <a:lnSpc>
                <a:spcPct val="115000"/>
              </a:lnSpc>
              <a:spcBef>
                <a:spcPts val="0"/>
              </a:spcBef>
              <a:spcAft>
                <a:spcPts val="1000"/>
              </a:spcAft>
            </a:pPr>
            <a:r>
              <a:rPr lang="en-US" sz="2000" dirty="0">
                <a:solidFill>
                  <a:srgbClr val="000000"/>
                </a:solidFill>
                <a:latin typeface="Book Antiqua"/>
                <a:ea typeface="Calibri"/>
                <a:cs typeface="Times New Roman"/>
              </a:rPr>
              <a:t>5.	Edit worksheets in preparation for printing with page setup </a:t>
            </a:r>
            <a:endParaRPr lang="en-US" sz="2000" dirty="0">
              <a:latin typeface="Calibri"/>
              <a:ea typeface="Calibri"/>
              <a:cs typeface="Times New Roman"/>
            </a:endParaRPr>
          </a:p>
          <a:p>
            <a:pPr marL="457200" marR="0">
              <a:lnSpc>
                <a:spcPct val="115000"/>
              </a:lnSpc>
              <a:spcBef>
                <a:spcPts val="0"/>
              </a:spcBef>
              <a:spcAft>
                <a:spcPts val="1000"/>
              </a:spcAft>
            </a:pPr>
            <a:r>
              <a:rPr lang="en-US" sz="2000" dirty="0">
                <a:solidFill>
                  <a:srgbClr val="000000"/>
                </a:solidFill>
                <a:latin typeface="Book Antiqua"/>
                <a:ea typeface="Calibri"/>
                <a:cs typeface="Times New Roman"/>
              </a:rPr>
              <a:t>6.	Get data from external sources </a:t>
            </a:r>
            <a:endParaRPr lang="en-US" sz="2000" dirty="0">
              <a:latin typeface="Calibri"/>
              <a:ea typeface="Calibri"/>
              <a:cs typeface="Times New Roman"/>
            </a:endParaRPr>
          </a:p>
          <a:p>
            <a:pPr marL="457200" marR="0">
              <a:lnSpc>
                <a:spcPct val="115000"/>
              </a:lnSpc>
              <a:spcBef>
                <a:spcPts val="0"/>
              </a:spcBef>
              <a:spcAft>
                <a:spcPts val="1000"/>
              </a:spcAft>
            </a:pPr>
            <a:r>
              <a:rPr lang="en-US" sz="2000" dirty="0">
                <a:solidFill>
                  <a:srgbClr val="000000"/>
                </a:solidFill>
                <a:latin typeface="Book Antiqua"/>
                <a:ea typeface="Calibri"/>
                <a:cs typeface="Times New Roman"/>
              </a:rPr>
              <a:t>7.	Use filters and grouping to </a:t>
            </a:r>
            <a:r>
              <a:rPr lang="en-US" sz="2000" dirty="0" err="1">
                <a:solidFill>
                  <a:srgbClr val="000000"/>
                </a:solidFill>
                <a:latin typeface="Book Antiqua"/>
                <a:ea typeface="Calibri"/>
                <a:cs typeface="Times New Roman"/>
              </a:rPr>
              <a:t>organise</a:t>
            </a:r>
            <a:r>
              <a:rPr lang="en-US" sz="2000" dirty="0">
                <a:solidFill>
                  <a:srgbClr val="000000"/>
                </a:solidFill>
                <a:latin typeface="Book Antiqua"/>
                <a:ea typeface="Calibri"/>
                <a:cs typeface="Times New Roman"/>
              </a:rPr>
              <a:t> and </a:t>
            </a:r>
            <a:r>
              <a:rPr lang="en-US" sz="2000" dirty="0" err="1">
                <a:solidFill>
                  <a:srgbClr val="000000"/>
                </a:solidFill>
                <a:latin typeface="Book Antiqua"/>
                <a:ea typeface="Calibri"/>
                <a:cs typeface="Times New Roman"/>
              </a:rPr>
              <a:t>summarise</a:t>
            </a:r>
            <a:r>
              <a:rPr lang="en-US" sz="2000" dirty="0">
                <a:solidFill>
                  <a:srgbClr val="000000"/>
                </a:solidFill>
                <a:latin typeface="Book Antiqua"/>
                <a:ea typeface="Calibri"/>
                <a:cs typeface="Times New Roman"/>
              </a:rPr>
              <a:t> data </a:t>
            </a:r>
            <a:endParaRPr lang="en-US" sz="2000" dirty="0">
              <a:effectLst/>
              <a:latin typeface="Calibri"/>
              <a:ea typeface="Calibri"/>
              <a:cs typeface="Times New Roman"/>
            </a:endParaRPr>
          </a:p>
        </p:txBody>
      </p:sp>
    </p:spTree>
    <p:extLst>
      <p:ext uri="{BB962C8B-B14F-4D97-AF65-F5344CB8AC3E}">
        <p14:creationId xmlns:p14="http://schemas.microsoft.com/office/powerpoint/2010/main" val="1175953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Tools Required</a:t>
            </a:r>
            <a:endParaRPr lang="en-US" dirty="0"/>
          </a:p>
        </p:txBody>
      </p:sp>
      <p:sp>
        <p:nvSpPr>
          <p:cNvPr id="7" name="Text Placeholder 6"/>
          <p:cNvSpPr>
            <a:spLocks noGrp="1"/>
          </p:cNvSpPr>
          <p:nvPr>
            <p:ph type="body" idx="1"/>
          </p:nvPr>
        </p:nvSpPr>
        <p:spPr/>
        <p:txBody>
          <a:bodyPr>
            <a:normAutofit lnSpcReduction="10000"/>
          </a:bodyPr>
          <a:lstStyle/>
          <a:p>
            <a:pPr marL="342900" lvl="0" indent="-342900">
              <a:buFont typeface="Arial" panose="020B0604020202020204" pitchFamily="34" charset="0"/>
              <a:buChar char="•"/>
            </a:pPr>
            <a:r>
              <a:rPr lang="en-US" dirty="0">
                <a:solidFill>
                  <a:schemeClr val="tx1"/>
                </a:solidFill>
              </a:rPr>
              <a:t>Microsoft Excel 2010 or higher, </a:t>
            </a:r>
          </a:p>
          <a:p>
            <a:pPr marL="342900" lvl="0" indent="-342900">
              <a:buFont typeface="Arial" panose="020B0604020202020204" pitchFamily="34" charset="0"/>
              <a:buChar char="•"/>
            </a:pPr>
            <a:r>
              <a:rPr lang="en-US" dirty="0" smtClean="0">
                <a:solidFill>
                  <a:schemeClr val="tx1"/>
                </a:solidFill>
              </a:rPr>
              <a:t>OpenOffice </a:t>
            </a:r>
            <a:r>
              <a:rPr lang="en-US" dirty="0" err="1" smtClean="0">
                <a:solidFill>
                  <a:schemeClr val="tx1"/>
                </a:solidFill>
              </a:rPr>
              <a:t>Calc</a:t>
            </a:r>
            <a:r>
              <a:rPr lang="en-US" dirty="0" smtClean="0">
                <a:solidFill>
                  <a:schemeClr val="tx1"/>
                </a:solidFill>
              </a:rPr>
              <a:t>, </a:t>
            </a:r>
          </a:p>
          <a:p>
            <a:pPr marL="342900" lvl="0" indent="-342900">
              <a:buFont typeface="Arial" panose="020B0604020202020204" pitchFamily="34" charset="0"/>
              <a:buChar char="•"/>
            </a:pPr>
            <a:r>
              <a:rPr lang="en-US" dirty="0" smtClean="0">
                <a:solidFill>
                  <a:schemeClr val="tx1"/>
                </a:solidFill>
              </a:rPr>
              <a:t>Google Sheets</a:t>
            </a:r>
            <a:endParaRPr lang="en-US" dirty="0">
              <a:solidFill>
                <a:schemeClr val="tx1"/>
              </a:solidFill>
            </a:endParaRPr>
          </a:p>
          <a:p>
            <a:endParaRPr lang="en-US" dirty="0"/>
          </a:p>
        </p:txBody>
      </p:sp>
      <p:sp>
        <p:nvSpPr>
          <p:cNvPr id="4" name="Slide Number Placeholder 3"/>
          <p:cNvSpPr>
            <a:spLocks noGrp="1"/>
          </p:cNvSpPr>
          <p:nvPr>
            <p:ph type="sldNum" sz="quarter" idx="12"/>
          </p:nvPr>
        </p:nvSpPr>
        <p:spPr/>
        <p:txBody>
          <a:bodyPr/>
          <a:lstStyle/>
          <a:p>
            <a:fld id="{EFD8D8C0-282D-455D-8C15-311960618643}" type="slidenum">
              <a:rPr lang="en-GB" smtClean="0"/>
              <a:t>4</a:t>
            </a:fld>
            <a:endParaRPr lang="en-GB"/>
          </a:p>
        </p:txBody>
      </p:sp>
    </p:spTree>
    <p:extLst>
      <p:ext uri="{BB962C8B-B14F-4D97-AF65-F5344CB8AC3E}">
        <p14:creationId xmlns:p14="http://schemas.microsoft.com/office/powerpoint/2010/main" val="3229302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Learning Outcomes</a:t>
            </a:r>
            <a:endParaRPr lang="en-US" dirty="0"/>
          </a:p>
        </p:txBody>
      </p:sp>
      <p:sp>
        <p:nvSpPr>
          <p:cNvPr id="6" name="Slide Number Placeholder 5"/>
          <p:cNvSpPr>
            <a:spLocks noGrp="1"/>
          </p:cNvSpPr>
          <p:nvPr>
            <p:ph type="sldNum" sz="quarter" idx="12"/>
          </p:nvPr>
        </p:nvSpPr>
        <p:spPr/>
        <p:txBody>
          <a:bodyPr/>
          <a:lstStyle/>
          <a:p>
            <a:fld id="{EFD8D8C0-282D-455D-8C15-311960618643}" type="slidenum">
              <a:rPr lang="en-GB" smtClean="0"/>
              <a:t>5</a:t>
            </a:fld>
            <a:endParaRPr lang="en-GB"/>
          </a:p>
        </p:txBody>
      </p:sp>
      <p:sp>
        <p:nvSpPr>
          <p:cNvPr id="8" name="Snip Same Side Corner Rectangle 7"/>
          <p:cNvSpPr/>
          <p:nvPr/>
        </p:nvSpPr>
        <p:spPr>
          <a:xfrm>
            <a:off x="683568" y="1628800"/>
            <a:ext cx="7056784" cy="3960440"/>
          </a:xfrm>
          <a:prstGeom prst="snip2SameRect">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16200000" scaled="1"/>
            <a:tileRect/>
          </a:gra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spcAft>
                <a:spcPts val="1000"/>
              </a:spcAft>
            </a:pPr>
            <a:r>
              <a:rPr lang="en-US" sz="1200" dirty="0">
                <a:solidFill>
                  <a:srgbClr val="000000"/>
                </a:solidFill>
                <a:latin typeface="Book Antiqua" panose="02040602050305030304" pitchFamily="18" charset="0"/>
                <a:ea typeface="Calibri"/>
                <a:cs typeface="Times New Roman"/>
              </a:rPr>
              <a:t>By the end of this session, you will be able to:</a:t>
            </a:r>
            <a:endParaRPr lang="en-US" sz="1200" dirty="0">
              <a:latin typeface="Book Antiqua" panose="02040602050305030304" pitchFamily="18" charset="0"/>
              <a:ea typeface="Calibri"/>
              <a:cs typeface="Times New Roman"/>
            </a:endParaRPr>
          </a:p>
          <a:p>
            <a:pPr marL="342900" marR="0" lvl="0" indent="-342900">
              <a:lnSpc>
                <a:spcPct val="150000"/>
              </a:lnSpc>
              <a:spcBef>
                <a:spcPts val="0"/>
              </a:spcBef>
              <a:spcAft>
                <a:spcPts val="0"/>
              </a:spcAft>
              <a:buFont typeface="+mj-lt"/>
              <a:buAutoNum type="romanLcPeriod"/>
            </a:pPr>
            <a:r>
              <a:rPr lang="en-US" sz="1200" dirty="0">
                <a:solidFill>
                  <a:srgbClr val="000000"/>
                </a:solidFill>
                <a:latin typeface="Book Antiqua" panose="02040602050305030304" pitchFamily="18" charset="0"/>
                <a:ea typeface="Calibri"/>
                <a:cs typeface="Times New Roman"/>
              </a:rPr>
              <a:t>Launch the various spreadsheet tools available in the market (MS Excel, Apache </a:t>
            </a:r>
            <a:r>
              <a:rPr lang="en-US" sz="1200" dirty="0" err="1">
                <a:solidFill>
                  <a:srgbClr val="000000"/>
                </a:solidFill>
                <a:latin typeface="Book Antiqua" panose="02040602050305030304" pitchFamily="18" charset="0"/>
                <a:ea typeface="Calibri"/>
                <a:cs typeface="Times New Roman"/>
              </a:rPr>
              <a:t>Calc</a:t>
            </a:r>
            <a:r>
              <a:rPr lang="en-US" sz="1200" dirty="0">
                <a:solidFill>
                  <a:srgbClr val="000000"/>
                </a:solidFill>
                <a:latin typeface="Book Antiqua" panose="02040602050305030304" pitchFamily="18" charset="0"/>
                <a:ea typeface="Calibri"/>
                <a:cs typeface="Times New Roman"/>
              </a:rPr>
              <a:t> and google sheets)</a:t>
            </a:r>
            <a:endParaRPr lang="en-US" sz="1200" dirty="0">
              <a:latin typeface="Book Antiqua" panose="02040602050305030304" pitchFamily="18" charset="0"/>
              <a:ea typeface="Calibri"/>
              <a:cs typeface="Times New Roman"/>
            </a:endParaRPr>
          </a:p>
          <a:p>
            <a:pPr marL="342900" marR="0" lvl="0" indent="-342900">
              <a:lnSpc>
                <a:spcPct val="150000"/>
              </a:lnSpc>
              <a:spcBef>
                <a:spcPts val="0"/>
              </a:spcBef>
              <a:spcAft>
                <a:spcPts val="0"/>
              </a:spcAft>
              <a:buFont typeface="+mj-lt"/>
              <a:buAutoNum type="romanLcPeriod"/>
            </a:pPr>
            <a:r>
              <a:rPr lang="en-US" sz="1200" dirty="0">
                <a:solidFill>
                  <a:srgbClr val="000000"/>
                </a:solidFill>
                <a:latin typeface="Book Antiqua" panose="02040602050305030304" pitchFamily="18" charset="0"/>
                <a:ea typeface="Calibri"/>
                <a:cs typeface="Times New Roman"/>
              </a:rPr>
              <a:t>Describe the various menus and tools available for use</a:t>
            </a:r>
            <a:endParaRPr lang="en-US" sz="1200" dirty="0">
              <a:latin typeface="Book Antiqua" panose="02040602050305030304" pitchFamily="18" charset="0"/>
              <a:ea typeface="Calibri"/>
              <a:cs typeface="Times New Roman"/>
            </a:endParaRPr>
          </a:p>
          <a:p>
            <a:pPr marL="342900" marR="0" lvl="0" indent="-342900">
              <a:lnSpc>
                <a:spcPct val="150000"/>
              </a:lnSpc>
              <a:spcBef>
                <a:spcPts val="0"/>
              </a:spcBef>
              <a:spcAft>
                <a:spcPts val="0"/>
              </a:spcAft>
              <a:buFont typeface="+mj-lt"/>
              <a:buAutoNum type="romanLcPeriod"/>
            </a:pPr>
            <a:r>
              <a:rPr lang="en-US" sz="1200" dirty="0">
                <a:solidFill>
                  <a:srgbClr val="000000"/>
                </a:solidFill>
                <a:latin typeface="Book Antiqua" panose="02040602050305030304" pitchFamily="18" charset="0"/>
                <a:ea typeface="Calibri"/>
                <a:cs typeface="Times New Roman"/>
              </a:rPr>
              <a:t>Work with the cell, rows and columns (Add and delete rows)</a:t>
            </a:r>
            <a:endParaRPr lang="en-US" sz="1200" dirty="0">
              <a:latin typeface="Book Antiqua" panose="02040602050305030304" pitchFamily="18" charset="0"/>
              <a:ea typeface="Calibri"/>
              <a:cs typeface="Times New Roman"/>
            </a:endParaRPr>
          </a:p>
          <a:p>
            <a:pPr marL="342900" marR="0" lvl="0" indent="-342900">
              <a:lnSpc>
                <a:spcPct val="150000"/>
              </a:lnSpc>
              <a:spcBef>
                <a:spcPts val="0"/>
              </a:spcBef>
              <a:spcAft>
                <a:spcPts val="1000"/>
              </a:spcAft>
              <a:buFont typeface="+mj-lt"/>
              <a:buAutoNum type="romanLcPeriod"/>
            </a:pPr>
            <a:r>
              <a:rPr lang="en-US" sz="1200" dirty="0">
                <a:solidFill>
                  <a:srgbClr val="000000"/>
                </a:solidFill>
                <a:latin typeface="Book Antiqua" panose="02040602050305030304" pitchFamily="18" charset="0"/>
                <a:ea typeface="Calibri"/>
                <a:cs typeface="Times New Roman"/>
              </a:rPr>
              <a:t>Enter and align data in a cell </a:t>
            </a:r>
            <a:endParaRPr lang="en-US" sz="1200" dirty="0">
              <a:effectLst/>
              <a:latin typeface="Book Antiqua" panose="02040602050305030304" pitchFamily="18" charset="0"/>
              <a:ea typeface="Calibri"/>
              <a:cs typeface="Times New Roman"/>
            </a:endParaRPr>
          </a:p>
        </p:txBody>
      </p:sp>
    </p:spTree>
    <p:extLst>
      <p:ext uri="{BB962C8B-B14F-4D97-AF65-F5344CB8AC3E}">
        <p14:creationId xmlns:p14="http://schemas.microsoft.com/office/powerpoint/2010/main" val="1315505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6" name="Slide Number Placeholder 5"/>
          <p:cNvSpPr>
            <a:spLocks noGrp="1"/>
          </p:cNvSpPr>
          <p:nvPr>
            <p:ph type="sldNum" sz="quarter" idx="12"/>
          </p:nvPr>
        </p:nvSpPr>
        <p:spPr/>
        <p:txBody>
          <a:bodyPr/>
          <a:lstStyle/>
          <a:p>
            <a:fld id="{EFD8D8C0-282D-455D-8C15-311960618643}" type="slidenum">
              <a:rPr lang="en-GB" smtClean="0"/>
              <a:t>6</a:t>
            </a:fld>
            <a:endParaRPr lang="en-GB"/>
          </a:p>
        </p:txBody>
      </p:sp>
      <p:pic>
        <p:nvPicPr>
          <p:cNvPr id="8" name="Content Placeholder 7" descr="Image result for define spreadsheets"/>
          <p:cNvPicPr>
            <a:picLocks noGrp="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539552" y="1772816"/>
            <a:ext cx="2520280" cy="1296144"/>
          </a:xfrm>
          <a:prstGeom prst="rect">
            <a:avLst/>
          </a:prstGeom>
          <a:noFill/>
          <a:ln>
            <a:noFill/>
          </a:ln>
        </p:spPr>
      </p:pic>
      <p:sp>
        <p:nvSpPr>
          <p:cNvPr id="3" name="Rectangle 2"/>
          <p:cNvSpPr/>
          <p:nvPr/>
        </p:nvSpPr>
        <p:spPr>
          <a:xfrm>
            <a:off x="3203848" y="1772816"/>
            <a:ext cx="4572000" cy="1477328"/>
          </a:xfrm>
          <a:prstGeom prst="rect">
            <a:avLst/>
          </a:prstGeom>
        </p:spPr>
        <p:txBody>
          <a:bodyPr>
            <a:spAutoFit/>
          </a:bodyPr>
          <a:lstStyle/>
          <a:p>
            <a:r>
              <a:rPr lang="en-US" dirty="0">
                <a:latin typeface="Book Antiqua"/>
                <a:ea typeface="Calibri"/>
                <a:cs typeface="Times New Roman"/>
              </a:rPr>
              <a:t>A spreadsheet is an application that allows calculations and generation of advanced graphs and charts from the data to be carried out efficiently.  Excel is one of the most common spreadsheet </a:t>
            </a:r>
            <a:r>
              <a:rPr lang="en-US" dirty="0" smtClean="0">
                <a:latin typeface="Book Antiqua"/>
                <a:ea typeface="Calibri"/>
                <a:cs typeface="Times New Roman"/>
              </a:rPr>
              <a:t>applications</a:t>
            </a:r>
            <a:endParaRPr lang="en-US" dirty="0"/>
          </a:p>
        </p:txBody>
      </p:sp>
      <p:pic>
        <p:nvPicPr>
          <p:cNvPr id="9" name="Picture 8"/>
          <p:cNvPicPr/>
          <p:nvPr/>
        </p:nvPicPr>
        <p:blipFill rotWithShape="1">
          <a:blip r:embed="rId3">
            <a:extLst>
              <a:ext uri="{28A0092B-C50C-407E-A947-70E740481C1C}">
                <a14:useLocalDpi xmlns:a14="http://schemas.microsoft.com/office/drawing/2010/main" val="0"/>
              </a:ext>
            </a:extLst>
          </a:blip>
          <a:srcRect t="83238" r="77724"/>
          <a:stretch/>
        </p:blipFill>
        <p:spPr bwMode="auto">
          <a:xfrm>
            <a:off x="481440" y="3429000"/>
            <a:ext cx="2736304" cy="1475000"/>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3635896" y="3441774"/>
            <a:ext cx="4572000" cy="923330"/>
          </a:xfrm>
          <a:prstGeom prst="rect">
            <a:avLst/>
          </a:prstGeom>
        </p:spPr>
        <p:txBody>
          <a:bodyPr>
            <a:spAutoFit/>
          </a:bodyPr>
          <a:lstStyle/>
          <a:p>
            <a:r>
              <a:rPr lang="en-US" dirty="0">
                <a:latin typeface="Book Antiqua"/>
                <a:ea typeface="Calibri"/>
                <a:cs typeface="Times New Roman"/>
              </a:rPr>
              <a:t>In Spreadsheet applications, each document is known as a </a:t>
            </a:r>
            <a:r>
              <a:rPr lang="en-US" b="1" dirty="0">
                <a:latin typeface="Book Antiqua"/>
                <a:ea typeface="Calibri"/>
                <a:cs typeface="Times New Roman"/>
              </a:rPr>
              <a:t>Workbook</a:t>
            </a:r>
            <a:r>
              <a:rPr lang="en-US" dirty="0">
                <a:latin typeface="Book Antiqua"/>
                <a:ea typeface="Calibri"/>
                <a:cs typeface="Times New Roman"/>
              </a:rPr>
              <a:t> and contains </a:t>
            </a:r>
            <a:r>
              <a:rPr lang="en-US" b="1" dirty="0">
                <a:latin typeface="Book Antiqua"/>
                <a:ea typeface="Calibri"/>
                <a:cs typeface="Times New Roman"/>
              </a:rPr>
              <a:t>a </a:t>
            </a:r>
            <a:r>
              <a:rPr lang="en-US" b="1" dirty="0" smtClean="0">
                <a:latin typeface="Book Antiqua"/>
                <a:ea typeface="Calibri"/>
                <a:cs typeface="Times New Roman"/>
              </a:rPr>
              <a:t>worksheet.</a:t>
            </a:r>
            <a:endParaRPr lang="en-US" dirty="0"/>
          </a:p>
        </p:txBody>
      </p:sp>
      <p:sp>
        <p:nvSpPr>
          <p:cNvPr id="10" name="Rectangle 9"/>
          <p:cNvSpPr/>
          <p:nvPr/>
        </p:nvSpPr>
        <p:spPr>
          <a:xfrm>
            <a:off x="611560" y="5013176"/>
            <a:ext cx="7056784" cy="923330"/>
          </a:xfrm>
          <a:prstGeom prst="rect">
            <a:avLst/>
          </a:prstGeom>
        </p:spPr>
        <p:txBody>
          <a:bodyPr wrap="square">
            <a:spAutoFit/>
          </a:bodyPr>
          <a:lstStyle/>
          <a:p>
            <a:pPr marL="285750" indent="-285750">
              <a:buFont typeface="Arial" panose="020B0604020202020204" pitchFamily="34" charset="0"/>
              <a:buChar char="•"/>
            </a:pPr>
            <a:r>
              <a:rPr lang="en-US" dirty="0"/>
              <a:t>When a new document is opened it has the default name Workbook and contains Sheet1 as the first worksheet. As many worksheets as necessary can be added to a Workbook. Only one sheet can be active at a time.</a:t>
            </a:r>
          </a:p>
        </p:txBody>
      </p:sp>
    </p:spTree>
    <p:extLst>
      <p:ext uri="{BB962C8B-B14F-4D97-AF65-F5344CB8AC3E}">
        <p14:creationId xmlns:p14="http://schemas.microsoft.com/office/powerpoint/2010/main" val="37064881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6" name="Slide Number Placeholder 5"/>
          <p:cNvSpPr>
            <a:spLocks noGrp="1"/>
          </p:cNvSpPr>
          <p:nvPr>
            <p:ph type="sldNum" sz="quarter" idx="12"/>
          </p:nvPr>
        </p:nvSpPr>
        <p:spPr/>
        <p:txBody>
          <a:bodyPr/>
          <a:lstStyle/>
          <a:p>
            <a:fld id="{EFD8D8C0-282D-455D-8C15-311960618643}" type="slidenum">
              <a:rPr lang="en-GB" smtClean="0"/>
              <a:t>7</a:t>
            </a:fld>
            <a:endParaRPr lang="en-GB"/>
          </a:p>
        </p:txBody>
      </p:sp>
      <p:pic>
        <p:nvPicPr>
          <p:cNvPr id="8" name="Picture 7"/>
          <p:cNvPicPr/>
          <p:nvPr/>
        </p:nvPicPr>
        <p:blipFill rotWithShape="1">
          <a:blip r:embed="rId2">
            <a:extLst>
              <a:ext uri="{28A0092B-C50C-407E-A947-70E740481C1C}">
                <a14:useLocalDpi xmlns:a14="http://schemas.microsoft.com/office/drawing/2010/main" val="0"/>
              </a:ext>
            </a:extLst>
          </a:blip>
          <a:srcRect l="-1" r="69341" b="57569"/>
          <a:stretch/>
        </p:blipFill>
        <p:spPr bwMode="auto">
          <a:xfrm>
            <a:off x="539552" y="1635621"/>
            <a:ext cx="3816424" cy="2657475"/>
          </a:xfrm>
          <a:prstGeom prst="rect">
            <a:avLst/>
          </a:prstGeom>
          <a:ln w="15875">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a:extLst>
            <a:ext uri="{53640926-AAD7-44D8-BBD7-CCE9431645EC}">
              <a14:shadowObscured xmlns:a14="http://schemas.microsoft.com/office/drawing/2010/main"/>
            </a:ext>
          </a:extLst>
        </p:spPr>
      </p:pic>
      <p:sp>
        <p:nvSpPr>
          <p:cNvPr id="4" name="Rectangle 3"/>
          <p:cNvSpPr/>
          <p:nvPr/>
        </p:nvSpPr>
        <p:spPr>
          <a:xfrm>
            <a:off x="4593106" y="1635765"/>
            <a:ext cx="4572000" cy="3170099"/>
          </a:xfrm>
          <a:prstGeom prst="rect">
            <a:avLst/>
          </a:prstGeom>
        </p:spPr>
        <p:txBody>
          <a:bodyPr>
            <a:spAutoFit/>
          </a:bodyPr>
          <a:lstStyle/>
          <a:p>
            <a:r>
              <a:rPr lang="en-US" sz="2000" dirty="0"/>
              <a:t>The worksheet is made of a table-like sheet with columns, identified with a letter reference (A,B,C,D…) and rows  identified with a number reference (1,2,3,4….) The intersection of a row and a column is known as a </a:t>
            </a:r>
            <a:r>
              <a:rPr lang="en-US" sz="2000" b="1" dirty="0"/>
              <a:t>cell.</a:t>
            </a:r>
            <a:r>
              <a:rPr lang="en-US" sz="2000" dirty="0"/>
              <a:t> Each cell is uniquely named relative to its column and row number. This unique name is known as a cell </a:t>
            </a:r>
            <a:r>
              <a:rPr lang="en-US" sz="2000" b="1" dirty="0"/>
              <a:t>“address”</a:t>
            </a:r>
            <a:r>
              <a:rPr lang="en-US" sz="2000" dirty="0"/>
              <a:t> for instance the cell address C5 refers to the data in column C and row 5 of the sheet. </a:t>
            </a:r>
          </a:p>
        </p:txBody>
      </p:sp>
      <p:sp>
        <p:nvSpPr>
          <p:cNvPr id="9" name="Rectangle 8"/>
          <p:cNvSpPr/>
          <p:nvPr/>
        </p:nvSpPr>
        <p:spPr>
          <a:xfrm>
            <a:off x="505148" y="5075892"/>
            <a:ext cx="8099300" cy="707886"/>
          </a:xfrm>
          <a:prstGeom prst="rect">
            <a:avLst/>
          </a:prstGeom>
        </p:spPr>
        <p:txBody>
          <a:bodyPr wrap="square">
            <a:spAutoFit/>
          </a:bodyPr>
          <a:lstStyle/>
          <a:p>
            <a:r>
              <a:rPr lang="en-US" sz="2000" dirty="0"/>
              <a:t>Other cells can be used to refer to the data or formulas in a cell. This is known as </a:t>
            </a:r>
            <a:r>
              <a:rPr lang="en-US" sz="2000" b="1" dirty="0"/>
              <a:t>referencing</a:t>
            </a:r>
            <a:r>
              <a:rPr lang="en-US" sz="2000" dirty="0"/>
              <a:t>.</a:t>
            </a:r>
          </a:p>
        </p:txBody>
      </p:sp>
    </p:spTree>
    <p:extLst>
      <p:ext uri="{BB962C8B-B14F-4D97-AF65-F5344CB8AC3E}">
        <p14:creationId xmlns:p14="http://schemas.microsoft.com/office/powerpoint/2010/main" val="20098842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 of spreadsheets</a:t>
            </a:r>
          </a:p>
        </p:txBody>
      </p:sp>
      <p:sp>
        <p:nvSpPr>
          <p:cNvPr id="4" name="Content Placeholder 3"/>
          <p:cNvSpPr>
            <a:spLocks noGrp="1"/>
          </p:cNvSpPr>
          <p:nvPr>
            <p:ph sz="quarter" idx="1"/>
          </p:nvPr>
        </p:nvSpPr>
        <p:spPr/>
        <p:txBody>
          <a:bodyPr>
            <a:normAutofit/>
          </a:bodyPr>
          <a:lstStyle/>
          <a:p>
            <a:pPr marL="514350" lvl="0" indent="-514350">
              <a:buFont typeface="+mj-lt"/>
              <a:buAutoNum type="arabicPeriod"/>
            </a:pPr>
            <a:r>
              <a:rPr lang="en-US" dirty="0"/>
              <a:t>They allow users to see data in a graphical format using bar graphs, scatter diagrams, trend lines etc. </a:t>
            </a:r>
          </a:p>
          <a:p>
            <a:pPr marL="514350" lvl="0" indent="-514350">
              <a:buFont typeface="+mj-lt"/>
              <a:buAutoNum type="arabicPeriod"/>
            </a:pPr>
            <a:r>
              <a:rPr lang="en-US" dirty="0"/>
              <a:t>They do automatic calculations of data once the formulas are put in. </a:t>
            </a:r>
            <a:endParaRPr lang="en-US" dirty="0" smtClean="0"/>
          </a:p>
          <a:p>
            <a:pPr marL="514350" indent="-514350">
              <a:buFont typeface="+mj-lt"/>
              <a:buAutoNum type="arabicPeriod"/>
            </a:pPr>
            <a:r>
              <a:rPr lang="en-US" dirty="0"/>
              <a:t>They perform complex data analysis using built in formulas in statistics, engineering, finances </a:t>
            </a:r>
            <a:r>
              <a:rPr lang="en-US" dirty="0" err="1"/>
              <a:t>etc</a:t>
            </a:r>
            <a:endParaRPr lang="en-US" dirty="0"/>
          </a:p>
          <a:p>
            <a:pPr lvl="0"/>
            <a:endParaRPr lang="en-US" dirty="0"/>
          </a:p>
          <a:p>
            <a:pPr marL="0" indent="0">
              <a:buNone/>
            </a:pPr>
            <a:endParaRPr lang="en-US" b="1" dirty="0" smtClean="0"/>
          </a:p>
        </p:txBody>
      </p:sp>
      <p:sp>
        <p:nvSpPr>
          <p:cNvPr id="6" name="Slide Number Placeholder 5"/>
          <p:cNvSpPr>
            <a:spLocks noGrp="1"/>
          </p:cNvSpPr>
          <p:nvPr>
            <p:ph type="sldNum" sz="quarter" idx="12"/>
          </p:nvPr>
        </p:nvSpPr>
        <p:spPr/>
        <p:txBody>
          <a:bodyPr/>
          <a:lstStyle/>
          <a:p>
            <a:fld id="{EFD8D8C0-282D-455D-8C15-311960618643}" type="slidenum">
              <a:rPr lang="en-GB" smtClean="0"/>
              <a:t>8</a:t>
            </a:fld>
            <a:endParaRPr lang="en-GB"/>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1403648" y="4077072"/>
            <a:ext cx="3600400" cy="2088232"/>
          </a:xfrm>
          <a:prstGeom prst="rect">
            <a:avLst/>
          </a:prstGeom>
          <a:noFill/>
        </p:spPr>
      </p:pic>
    </p:spTree>
    <p:extLst>
      <p:ext uri="{BB962C8B-B14F-4D97-AF65-F5344CB8AC3E}">
        <p14:creationId xmlns:p14="http://schemas.microsoft.com/office/powerpoint/2010/main" val="42821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Examples of Spreadsheets</a:t>
            </a:r>
          </a:p>
        </p:txBody>
      </p:sp>
      <p:sp>
        <p:nvSpPr>
          <p:cNvPr id="4" name="Slide Number Placeholder 3"/>
          <p:cNvSpPr>
            <a:spLocks noGrp="1"/>
          </p:cNvSpPr>
          <p:nvPr>
            <p:ph type="sldNum" sz="quarter" idx="12"/>
          </p:nvPr>
        </p:nvSpPr>
        <p:spPr/>
        <p:txBody>
          <a:bodyPr/>
          <a:lstStyle/>
          <a:p>
            <a:fld id="{EFD8D8C0-282D-455D-8C15-311960618643}" type="slidenum">
              <a:rPr lang="en-GB" smtClean="0"/>
              <a:t>9</a:t>
            </a:fld>
            <a:endParaRPr lang="en-GB"/>
          </a:p>
        </p:txBody>
      </p:sp>
      <p:sp>
        <p:nvSpPr>
          <p:cNvPr id="5" name="Content Placeholder 4"/>
          <p:cNvSpPr>
            <a:spLocks noGrp="1"/>
          </p:cNvSpPr>
          <p:nvPr>
            <p:ph sz="quarter" idx="1"/>
          </p:nvPr>
        </p:nvSpPr>
        <p:spPr/>
        <p:txBody>
          <a:bodyPr>
            <a:normAutofit/>
          </a:bodyPr>
          <a:lstStyle/>
          <a:p>
            <a:pPr marL="457200" marR="0" lvl="0" indent="-457200">
              <a:lnSpc>
                <a:spcPct val="150000"/>
              </a:lnSpc>
              <a:spcBef>
                <a:spcPts val="0"/>
              </a:spcBef>
              <a:spcAft>
                <a:spcPts val="0"/>
              </a:spcAft>
              <a:buFont typeface="+mj-lt"/>
              <a:buAutoNum type="arabicPeriod"/>
            </a:pPr>
            <a:r>
              <a:rPr lang="en-US" sz="2200" dirty="0" smtClean="0">
                <a:ea typeface="Calibri"/>
                <a:cs typeface="Times New Roman"/>
              </a:rPr>
              <a:t> Microsoft Excel by Microsoft</a:t>
            </a:r>
          </a:p>
          <a:p>
            <a:pPr marL="342900" marR="0" lvl="0" indent="-342900">
              <a:lnSpc>
                <a:spcPct val="150000"/>
              </a:lnSpc>
              <a:spcBef>
                <a:spcPts val="0"/>
              </a:spcBef>
              <a:spcAft>
                <a:spcPts val="0"/>
              </a:spcAft>
              <a:buFont typeface="+mj-lt"/>
              <a:buAutoNum type="arabicPeriod"/>
            </a:pPr>
            <a:endParaRPr lang="en-US" sz="2200" dirty="0">
              <a:ea typeface="Calibri"/>
              <a:cs typeface="Times New Roman"/>
            </a:endParaRPr>
          </a:p>
          <a:p>
            <a:pPr marL="342900" marR="0" lvl="0" indent="-342900">
              <a:lnSpc>
                <a:spcPct val="150000"/>
              </a:lnSpc>
              <a:spcBef>
                <a:spcPts val="0"/>
              </a:spcBef>
              <a:spcAft>
                <a:spcPts val="0"/>
              </a:spcAft>
              <a:buFont typeface="+mj-lt"/>
              <a:buAutoNum type="arabicPeriod"/>
            </a:pPr>
            <a:r>
              <a:rPr lang="en-US" sz="2200" dirty="0">
                <a:ea typeface="Calibri"/>
                <a:cs typeface="Times New Roman"/>
              </a:rPr>
              <a:t> OpenOffice Cal by </a:t>
            </a:r>
            <a:r>
              <a:rPr lang="en-US" sz="2200" dirty="0" smtClean="0">
                <a:ea typeface="Calibri"/>
                <a:cs typeface="Times New Roman"/>
              </a:rPr>
              <a:t>Apache</a:t>
            </a:r>
          </a:p>
          <a:p>
            <a:pPr marL="342900" marR="0" lvl="0" indent="-342900">
              <a:lnSpc>
                <a:spcPct val="150000"/>
              </a:lnSpc>
              <a:spcBef>
                <a:spcPts val="0"/>
              </a:spcBef>
              <a:spcAft>
                <a:spcPts val="0"/>
              </a:spcAft>
              <a:buFont typeface="+mj-lt"/>
              <a:buAutoNum type="arabicPeriod"/>
            </a:pPr>
            <a:endParaRPr lang="en-US" sz="2200" dirty="0">
              <a:ea typeface="Calibri"/>
              <a:cs typeface="Times New Roman"/>
            </a:endParaRPr>
          </a:p>
          <a:p>
            <a:pPr marL="342900" marR="0" lvl="0" indent="-342900">
              <a:lnSpc>
                <a:spcPct val="150000"/>
              </a:lnSpc>
              <a:spcBef>
                <a:spcPts val="0"/>
              </a:spcBef>
              <a:spcAft>
                <a:spcPts val="0"/>
              </a:spcAft>
              <a:buFont typeface="+mj-lt"/>
              <a:buAutoNum type="arabicPeriod"/>
            </a:pPr>
            <a:r>
              <a:rPr lang="en-US" sz="2200" dirty="0" smtClean="0">
                <a:ea typeface="Calibri"/>
                <a:cs typeface="Times New Roman"/>
              </a:rPr>
              <a:t> </a:t>
            </a:r>
            <a:r>
              <a:rPr lang="en-US" sz="2200" dirty="0">
                <a:ea typeface="Calibri"/>
                <a:cs typeface="Times New Roman"/>
              </a:rPr>
              <a:t>Google Sheets by </a:t>
            </a:r>
            <a:r>
              <a:rPr lang="en-US" sz="2200" dirty="0" smtClean="0">
                <a:ea typeface="Calibri"/>
                <a:cs typeface="Times New Roman"/>
              </a:rPr>
              <a:t>Google</a:t>
            </a:r>
          </a:p>
          <a:p>
            <a:pPr marL="342900" marR="0" lvl="0" indent="-342900">
              <a:lnSpc>
                <a:spcPct val="150000"/>
              </a:lnSpc>
              <a:spcBef>
                <a:spcPts val="0"/>
              </a:spcBef>
              <a:spcAft>
                <a:spcPts val="0"/>
              </a:spcAft>
              <a:buFont typeface="+mj-lt"/>
              <a:buAutoNum type="arabicPeriod"/>
            </a:pPr>
            <a:endParaRPr lang="en-US" sz="2200" dirty="0">
              <a:ea typeface="Calibri"/>
              <a:cs typeface="Times New Roman"/>
            </a:endParaRPr>
          </a:p>
          <a:p>
            <a:pPr marL="342900" marR="0" lvl="0" indent="-342900">
              <a:lnSpc>
                <a:spcPct val="150000"/>
              </a:lnSpc>
              <a:spcBef>
                <a:spcPts val="0"/>
              </a:spcBef>
              <a:spcAft>
                <a:spcPts val="0"/>
              </a:spcAft>
              <a:buFont typeface="+mj-lt"/>
              <a:buAutoNum type="arabicPeriod"/>
            </a:pPr>
            <a:r>
              <a:rPr lang="en-US" sz="2200" dirty="0" smtClean="0">
                <a:ea typeface="Calibri"/>
                <a:cs typeface="Times New Roman"/>
              </a:rPr>
              <a:t>Numbers </a:t>
            </a:r>
            <a:r>
              <a:rPr lang="en-US" sz="2200" dirty="0">
                <a:ea typeface="Calibri"/>
                <a:cs typeface="Times New Roman"/>
              </a:rPr>
              <a:t>for Mac by </a:t>
            </a:r>
            <a:r>
              <a:rPr lang="en-US" sz="2200" dirty="0" smtClean="0">
                <a:ea typeface="Calibri"/>
                <a:cs typeface="Times New Roman"/>
              </a:rPr>
              <a:t>Apple</a:t>
            </a:r>
          </a:p>
          <a:p>
            <a:pPr marL="0" marR="0" lvl="0" indent="0">
              <a:lnSpc>
                <a:spcPct val="150000"/>
              </a:lnSpc>
              <a:spcBef>
                <a:spcPts val="0"/>
              </a:spcBef>
              <a:spcAft>
                <a:spcPts val="1000"/>
              </a:spcAft>
              <a:buNone/>
            </a:pPr>
            <a:endParaRPr lang="en-US" sz="2400" dirty="0">
              <a:latin typeface="Calibri"/>
              <a:ea typeface="Calibri"/>
              <a:cs typeface="Times New Roman"/>
            </a:endParaRPr>
          </a:p>
          <a:p>
            <a:endParaRPr lang="en-US" dirty="0"/>
          </a:p>
        </p:txBody>
      </p:sp>
      <p:pic>
        <p:nvPicPr>
          <p:cNvPr id="8" name="Picture 7" descr="https://encrypted-tbn3.gstatic.com/images?q=tbn:ANd9GcQq4EOOa_-Hz4W8N3MosKjLDW2L6tbX8yNHVESSZt2YUHl5-BolcA"/>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628800"/>
            <a:ext cx="952500" cy="952500"/>
          </a:xfrm>
          <a:prstGeom prst="rect">
            <a:avLst/>
          </a:prstGeom>
          <a:noFill/>
          <a:ln>
            <a:noFill/>
          </a:ln>
        </p:spPr>
      </p:pic>
      <p:pic>
        <p:nvPicPr>
          <p:cNvPr id="9" name="Picture 8" descr="https://www.openoffice.org/ui/VisualDesign/gifs/Icons/OOo30_final_mimetype/Galaxy_OOo3_calc-temp_256.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0441" y="2780929"/>
            <a:ext cx="1038225" cy="720080"/>
          </a:xfrm>
          <a:prstGeom prst="rect">
            <a:avLst/>
          </a:prstGeom>
          <a:noFill/>
          <a:ln>
            <a:noFill/>
          </a:ln>
        </p:spPr>
      </p:pic>
      <p:pic>
        <p:nvPicPr>
          <p:cNvPr id="10" name="Picture 9" descr="http://icons.iconarchive.com/icons/dtafalonso/android-lollipop/512/Sheets-icon.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0441" y="3717033"/>
            <a:ext cx="1038225" cy="792088"/>
          </a:xfrm>
          <a:prstGeom prst="rect">
            <a:avLst/>
          </a:prstGeom>
          <a:noFill/>
          <a:ln>
            <a:noFill/>
          </a:ln>
        </p:spPr>
      </p:pic>
      <p:pic>
        <p:nvPicPr>
          <p:cNvPr id="11" name="Picture 10" descr="Image result for apple numbers icon"/>
          <p:cNvPicPr/>
          <p:nvPr/>
        </p:nvPicPr>
        <p:blipFill>
          <a:blip r:embed="rId5">
            <a:extLst>
              <a:ext uri="{28A0092B-C50C-407E-A947-70E740481C1C}">
                <a14:useLocalDpi xmlns:a14="http://schemas.microsoft.com/office/drawing/2010/main" val="0"/>
              </a:ext>
            </a:extLst>
          </a:blip>
          <a:srcRect/>
          <a:stretch>
            <a:fillRect/>
          </a:stretch>
        </p:blipFill>
        <p:spPr bwMode="auto">
          <a:xfrm>
            <a:off x="5170441" y="4725144"/>
            <a:ext cx="809625" cy="839470"/>
          </a:xfrm>
          <a:prstGeom prst="rect">
            <a:avLst/>
          </a:prstGeom>
          <a:noFill/>
          <a:ln>
            <a:noFill/>
          </a:ln>
        </p:spPr>
      </p:pic>
    </p:spTree>
    <p:extLst>
      <p:ext uri="{BB962C8B-B14F-4D97-AF65-F5344CB8AC3E}">
        <p14:creationId xmlns:p14="http://schemas.microsoft.com/office/powerpoint/2010/main" val="11182368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5386</TotalTime>
  <Words>1339</Words>
  <Application>Microsoft Office PowerPoint</Application>
  <PresentationFormat>On-screen Show (4:3)</PresentationFormat>
  <Paragraphs>160</Paragraphs>
  <Slides>21</Slides>
  <Notes>0</Notes>
  <HiddenSlides>5</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MS Gothic</vt:lpstr>
      <vt:lpstr>Arial</vt:lpstr>
      <vt:lpstr>Book Antiqua</vt:lpstr>
      <vt:lpstr>Calibri</vt:lpstr>
      <vt:lpstr>Franklin Gothic Book</vt:lpstr>
      <vt:lpstr>Perpetua</vt:lpstr>
      <vt:lpstr>Times New Roman</vt:lpstr>
      <vt:lpstr>Wingdings 2</vt:lpstr>
      <vt:lpstr>Equity</vt:lpstr>
      <vt:lpstr>MODULE 4: SPREADSHEETS Session 1: Introduction to spreadsheets</vt:lpstr>
      <vt:lpstr>Introduction</vt:lpstr>
      <vt:lpstr>Module Learning Outcomes</vt:lpstr>
      <vt:lpstr>Tools Required</vt:lpstr>
      <vt:lpstr>Learning Outcomes</vt:lpstr>
      <vt:lpstr>Introduction</vt:lpstr>
      <vt:lpstr>Cont..</vt:lpstr>
      <vt:lpstr>Characteristic of spreadsheets</vt:lpstr>
      <vt:lpstr>Examples of Spreadsheets</vt:lpstr>
      <vt:lpstr>Platform and Price Comparisons </vt:lpstr>
      <vt:lpstr>Spreadsheet Interface (OpenOffice Calc) </vt:lpstr>
      <vt:lpstr>Cont..</vt:lpstr>
      <vt:lpstr>PowerPoint Presentation</vt:lpstr>
      <vt:lpstr>Class Exercise</vt:lpstr>
      <vt:lpstr>PowerPoint Presentation</vt:lpstr>
      <vt:lpstr>PowerPoint Presentation</vt:lpstr>
      <vt:lpstr>PowerPoint Presentation</vt:lpstr>
      <vt:lpstr>PowerPoint Presentation</vt:lpstr>
      <vt:lpstr>PowerPoint Presentation</vt:lpstr>
      <vt:lpstr>Cont...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4: SPREADSHEETS Session 1: Introduction to spreadsheets</dc:title>
  <dc:creator/>
  <cp:lastModifiedBy>Microsoft</cp:lastModifiedBy>
  <cp:revision>101</cp:revision>
  <dcterms:created xsi:type="dcterms:W3CDTF">2016-12-21T07:01:31Z</dcterms:created>
  <dcterms:modified xsi:type="dcterms:W3CDTF">2021-08-08T12:28:20Z</dcterms:modified>
</cp:coreProperties>
</file>