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5"/>
  </p:notesMasterIdLst>
  <p:handoutMasterIdLst>
    <p:handoutMasterId r:id="rId36"/>
  </p:handoutMasterIdLst>
  <p:sldIdLst>
    <p:sldId id="256" r:id="rId2"/>
    <p:sldId id="266" r:id="rId3"/>
    <p:sldId id="267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288" r:id="rId24"/>
    <p:sldId id="289" r:id="rId25"/>
    <p:sldId id="290" r:id="rId26"/>
    <p:sldId id="291" r:id="rId27"/>
    <p:sldId id="292" r:id="rId28"/>
    <p:sldId id="293" r:id="rId29"/>
    <p:sldId id="294" r:id="rId30"/>
    <p:sldId id="298" r:id="rId31"/>
    <p:sldId id="295" r:id="rId32"/>
    <p:sldId id="296" r:id="rId33"/>
    <p:sldId id="297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250" autoAdjust="0"/>
    <p:restoredTop sz="94343" autoAdjust="0"/>
  </p:normalViewPr>
  <p:slideViewPr>
    <p:cSldViewPr>
      <p:cViewPr varScale="1">
        <p:scale>
          <a:sx n="69" d="100"/>
          <a:sy n="69" d="100"/>
        </p:scale>
        <p:origin x="77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8616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285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8B708D-8FE0-4EED-9154-F0F5A2B16E9A}" type="datetimeFigureOut">
              <a:rPr lang="en-US" smtClean="0"/>
              <a:t>7/20/2021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1E532F-5E3F-4BA1-BB8E-DAFBD193CC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7142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B1910A-A1E8-41F7-971C-239AF1E3F368}" type="datetimeFigureOut">
              <a:rPr lang="en-GB" smtClean="0"/>
              <a:t>20/07/2021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40308F-B097-4554-8170-3C22C9C9BE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8855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40308F-B097-4554-8170-3C22C9C9BEAE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80754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40308F-B097-4554-8170-3C22C9C9BEAE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39114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894BF-3804-4085-B721-263D1271AE74}" type="datetime1">
              <a:rPr lang="en-GB" smtClean="0"/>
              <a:t>20/07/2021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EFD8D8C0-282D-455D-8C15-311960618643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DF4AC-5FC8-4CE6-A83D-D9238B79084A}" type="datetime1">
              <a:rPr lang="en-GB" smtClean="0"/>
              <a:t>20/07/2021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D8C0-282D-455D-8C15-31196061864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D29DA-7F9B-471D-890A-CDD8AF9D6B61}" type="datetime1">
              <a:rPr lang="en-GB" smtClean="0"/>
              <a:t>20/07/2021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D8C0-282D-455D-8C15-31196061864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5E84B-CC9A-41A7-B239-9DD093CBB511}" type="datetime1">
              <a:rPr lang="en-GB" smtClean="0"/>
              <a:t>20/07/2021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D8C0-282D-455D-8C15-311960618643}" type="slidenum">
              <a:rPr lang="en-GB" smtClean="0"/>
              <a:t>‹#›</a:t>
            </a:fld>
            <a:endParaRPr lang="en-GB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899592" y="1412776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D3458-7C5B-4A33-8F72-03BE2A8E36C7}" type="datetime1">
              <a:rPr lang="en-GB" smtClean="0"/>
              <a:t>20/07/2021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GB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EFD8D8C0-282D-455D-8C15-311960618643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3ADF3-86C4-498D-9547-F4A11A1460CA}" type="datetime1">
              <a:rPr lang="en-GB" smtClean="0"/>
              <a:t>20/07/2021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D8C0-282D-455D-8C15-311960618643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F30E1-EF41-40DB-977B-66AACCB95A8E}" type="datetime1">
              <a:rPr lang="en-GB" smtClean="0"/>
              <a:t>20/07/2021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D8C0-282D-455D-8C15-311960618643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E45B1-36B6-4795-9A9E-97A3404981D3}" type="datetime1">
              <a:rPr lang="en-GB" smtClean="0"/>
              <a:t>20/07/2021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D8C0-282D-455D-8C15-31196061864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764CC-5A93-4260-913D-4742832A1D22}" type="datetime1">
              <a:rPr lang="en-GB" smtClean="0"/>
              <a:t>20/07/2021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D8C0-282D-455D-8C15-31196061864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B6CDD-FD27-4E8E-B22C-2B39C09A87F6}" type="datetime1">
              <a:rPr lang="en-GB" smtClean="0"/>
              <a:t>20/07/2021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D8C0-282D-455D-8C15-311960618643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A3D7D-0080-4A2F-B92D-C0950E2F160D}" type="datetime1">
              <a:rPr lang="en-GB" smtClean="0"/>
              <a:t>20/07/2021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EFD8D8C0-282D-455D-8C15-311960618643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E374482-84A7-460B-96AA-9188C16B7F9B}" type="datetime1">
              <a:rPr lang="en-GB" smtClean="0"/>
              <a:t>20/07/2021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EFD8D8C0-282D-455D-8C15-311960618643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file:///\\classfolder\Presentation\exercises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7669088" cy="1092696"/>
          </a:xfrm>
        </p:spPr>
        <p:txBody>
          <a:bodyPr/>
          <a:lstStyle/>
          <a:p>
            <a:pPr algn="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MODULE 5: PRESENTATIONS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D8C0-282D-455D-8C15-31196061864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4636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Examples of presentation </a:t>
            </a:r>
            <a:r>
              <a:rPr lang="en-US" b="1" dirty="0" smtClean="0"/>
              <a:t>software(3)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D8C0-282D-455D-8C15-311960618643}" type="slidenum">
              <a:rPr lang="en-GB" smtClean="0"/>
              <a:t>10</a:t>
            </a:fld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Open Office Impress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free open source presentation technology. It contains a number of features not available in PowerPoint</a:t>
            </a:r>
          </a:p>
          <a:p>
            <a:endParaRPr lang="en-US" dirty="0"/>
          </a:p>
        </p:txBody>
      </p:sp>
      <p:pic>
        <p:nvPicPr>
          <p:cNvPr id="6" name="Picture 5" descr="Image result for open office impress logo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093938"/>
            <a:ext cx="3816424" cy="28908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8183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Examples of presentation </a:t>
            </a:r>
            <a:r>
              <a:rPr lang="en-US" b="1" dirty="0" smtClean="0"/>
              <a:t>software(4)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D8C0-282D-455D-8C15-311960618643}" type="slidenum">
              <a:rPr lang="en-GB" smtClean="0"/>
              <a:t>11</a:t>
            </a:fld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For those of you using Macs there is a small community of people who use Apple Keynote. It is used by Apple </a:t>
            </a:r>
            <a:r>
              <a:rPr lang="en-US" dirty="0" smtClean="0"/>
              <a:t>devices</a:t>
            </a:r>
          </a:p>
          <a:p>
            <a:endParaRPr lang="en-US" dirty="0"/>
          </a:p>
        </p:txBody>
      </p:sp>
      <p:pic>
        <p:nvPicPr>
          <p:cNvPr id="6" name="Picture 5" descr="Image result for apple keynote logo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603401"/>
            <a:ext cx="2448272" cy="20497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38548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Examples of presentation </a:t>
            </a:r>
            <a:r>
              <a:rPr lang="en-US" b="1" dirty="0" smtClean="0"/>
              <a:t>software(5)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D8C0-282D-455D-8C15-311960618643}" type="slidenum">
              <a:rPr lang="en-GB" smtClean="0"/>
              <a:t>12</a:t>
            </a:fld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This is a free online (you must have Internet connection) presentation software by Google. It is available under Google apps. Presentation files converted to .</a:t>
            </a:r>
            <a:r>
              <a:rPr lang="en-US" dirty="0" err="1" smtClean="0"/>
              <a:t>gslides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Slides </a:t>
            </a:r>
            <a:r>
              <a:rPr lang="en-US" dirty="0"/>
              <a:t>format cannot be larger than 100 MB. Images inserted cannot be larger than 50 MB, and must be in either .jpg, .</a:t>
            </a:r>
            <a:r>
              <a:rPr lang="en-US" dirty="0" err="1"/>
              <a:t>png</a:t>
            </a:r>
            <a:r>
              <a:rPr lang="en-US" dirty="0"/>
              <a:t>, or non-animated .gif </a:t>
            </a:r>
            <a:r>
              <a:rPr lang="en-US" dirty="0" smtClean="0"/>
              <a:t>formats</a:t>
            </a:r>
          </a:p>
          <a:p>
            <a:endParaRPr lang="en-US" dirty="0"/>
          </a:p>
        </p:txBody>
      </p:sp>
      <p:pic>
        <p:nvPicPr>
          <p:cNvPr id="6" name="Picture 5" descr="Image result for google slide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081798"/>
            <a:ext cx="2232248" cy="19029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99592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D8C0-282D-455D-8C15-311960618643}" type="slidenum">
              <a:rPr lang="en-GB" smtClean="0"/>
              <a:t>13</a:t>
            </a:fld>
            <a:endParaRPr lang="en-GB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2422818"/>
              </p:ext>
            </p:extLst>
          </p:nvPr>
        </p:nvGraphicFramePr>
        <p:xfrm>
          <a:off x="-27296" y="-13646"/>
          <a:ext cx="9171299" cy="5962927"/>
        </p:xfrm>
        <a:graphic>
          <a:graphicData uri="http://schemas.openxmlformats.org/drawingml/2006/table">
            <a:tbl>
              <a:tblPr firstRow="1" firstCol="1" bandRow="1"/>
              <a:tblGrid>
                <a:gridCol w="18929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994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994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794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5553">
                <a:tc>
                  <a:txBody>
                    <a:bodyPr/>
                    <a:lstStyle/>
                    <a:p>
                      <a:pPr marL="45720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PowerPoint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Keynote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Google Slides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10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Related Software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4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Part of Microsoft Office365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Part of the iWork productivity suite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Part of Google Drive’s office suite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5465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Export File Types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4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 addition to various PowerPoint and Office formats, export formats include .pdf, .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xps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.mp4, .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wmv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.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odp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.gif, .jpg, .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png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.gif, .bmp, .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tif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.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wmf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.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emf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and .rtf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Includes .pdf, various PowerPoint files, QuickTime, HTML, Images, and Keynote 2009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Includes .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pptx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.pdf, .txt, .jpg,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png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.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svg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1581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>
                          <a:solidFill>
                            <a:srgbClr val="FFFFFF"/>
                          </a:solidFill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Audio Import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4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Yes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Yes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Not at this time, but YouTube videos can be embedded.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1581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>
                          <a:solidFill>
                            <a:srgbClr val="FFFFFF"/>
                          </a:solidFill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Animation and Effects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3184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About 50 effects (Entrance, emphasis, and exit).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About 30 different build animations and 40 transition effects.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About 15 effects.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96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D8C0-282D-455D-8C15-311960618643}" type="slidenum">
              <a:rPr lang="en-GB" smtClean="0"/>
              <a:t>14</a:t>
            </a:fld>
            <a:endParaRPr lang="en-GB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14647357"/>
              </p:ext>
            </p:extLst>
          </p:nvPr>
        </p:nvGraphicFramePr>
        <p:xfrm>
          <a:off x="1" y="345553"/>
          <a:ext cx="9144000" cy="5603727"/>
        </p:xfrm>
        <a:graphic>
          <a:graphicData uri="http://schemas.openxmlformats.org/drawingml/2006/table">
            <a:tbl>
              <a:tblPr firstRow="1" firstCol="1" bandRow="1"/>
              <a:tblGrid>
                <a:gridCol w="18872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923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923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720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20079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Collaboration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PowerPoint 365 files can be shared if saved to OneDrive.</a:t>
                      </a:r>
                      <a:endParaRPr lang="en-US" sz="1400" b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Invite others to collaborate if your Keynote is set up to use iCloud Drive.</a:t>
                      </a:r>
                      <a:endParaRPr lang="en-US" sz="1400" b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Files are easily shared with online collaborators.</a:t>
                      </a:r>
                      <a:endParaRPr lang="en-US" sz="1400" b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0079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Offline Access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4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Yes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Yes, as long as the file is saved on your local device.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Files can be accessed offline using the Google Slides app (link to Chrome web store).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0079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>
                          <a:solidFill>
                            <a:srgbClr val="FFFFFF"/>
                          </a:solidFill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Cost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4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Must purchase through Microsoft.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Free with new Mac, or purchase through the Mac App store.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Free as a part of Google Office. You must create a Google account.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0079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>
                          <a:solidFill>
                            <a:srgbClr val="FFFFFF"/>
                          </a:solidFill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Available for Mac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4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Yes, although some users claim the Mac version is not as robust as the PC version.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Yes, Keynote was designed for the Mac.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Yes, as long as there is an Internet connection.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0053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>
                          <a:solidFill>
                            <a:srgbClr val="FFFFFF"/>
                          </a:solidFill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Available for PC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3184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Yes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Yes, Google Slides resides in the cloud.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8447455"/>
              </p:ext>
            </p:extLst>
          </p:nvPr>
        </p:nvGraphicFramePr>
        <p:xfrm>
          <a:off x="0" y="0"/>
          <a:ext cx="9144001" cy="345553"/>
        </p:xfrm>
        <a:graphic>
          <a:graphicData uri="http://schemas.openxmlformats.org/drawingml/2006/table">
            <a:tbl>
              <a:tblPr firstRow="1" firstCol="1" bandRow="1"/>
              <a:tblGrid>
                <a:gridCol w="18872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923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923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720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5553">
                <a:tc>
                  <a:txBody>
                    <a:bodyPr/>
                    <a:lstStyle/>
                    <a:p>
                      <a:pPr marL="45720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PowerPoint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Keynote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Google Slides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8245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The Microsoft PowerPoint </a:t>
            </a:r>
            <a:r>
              <a:rPr lang="en-US" b="1" dirty="0" smtClean="0"/>
              <a:t>Interface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D8C0-282D-455D-8C15-311960618643}" type="slidenum">
              <a:rPr lang="en-GB" smtClean="0"/>
              <a:t>15</a:t>
            </a:fld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000" b="1" dirty="0"/>
              <a:t>Class Exercise</a:t>
            </a:r>
            <a:endParaRPr lang="en-US" sz="4000" dirty="0" smtClean="0"/>
          </a:p>
          <a:p>
            <a:r>
              <a:rPr lang="en-US" dirty="0" smtClean="0"/>
              <a:t>On </a:t>
            </a:r>
            <a:r>
              <a:rPr lang="en-US" dirty="0"/>
              <a:t>your computer, select Start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Microsoft Office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Microsoft PowerPoint 2010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6567" y="3082828"/>
            <a:ext cx="3194033" cy="29019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4341" y="4533802"/>
            <a:ext cx="542591" cy="1103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6948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The PowerPoint interface loads as follows</a:t>
            </a:r>
            <a:r>
              <a:rPr lang="en-US" b="1" dirty="0" smtClean="0"/>
              <a:t>: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D8C0-282D-455D-8C15-311960618643}" type="slidenum">
              <a:rPr lang="en-GB" smtClean="0"/>
              <a:t>16</a:t>
            </a:fld>
            <a:endParaRPr lang="en-GB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934794" y="1512976"/>
            <a:ext cx="6258399" cy="374212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03504" y="5049656"/>
            <a:ext cx="3081549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Presentation Window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24169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presentation window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D8C0-282D-455D-8C15-311960618643}" type="slidenum">
              <a:rPr lang="en-GB" smtClean="0"/>
              <a:t>17</a:t>
            </a:fld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/>
              <a:t>Stage </a:t>
            </a:r>
            <a:r>
              <a:rPr lang="en-US" dirty="0"/>
              <a:t>– Area used to design each PowerPoint slide by adding text, images, charts, graphs and tables</a:t>
            </a:r>
          </a:p>
          <a:p>
            <a:r>
              <a:rPr lang="en-US" b="1" dirty="0" smtClean="0"/>
              <a:t>Outline </a:t>
            </a:r>
            <a:r>
              <a:rPr lang="en-US" b="1" dirty="0"/>
              <a:t>pane</a:t>
            </a:r>
            <a:r>
              <a:rPr lang="en-US" dirty="0"/>
              <a:t>- Contains the text from the slides. One can quickly locate a slide and by clicking on it from the outline pane, have it loaded on the stage for editing.</a:t>
            </a:r>
          </a:p>
          <a:p>
            <a:r>
              <a:rPr lang="en-US" b="1" dirty="0"/>
              <a:t>Notes Pane-</a:t>
            </a:r>
            <a:r>
              <a:rPr lang="en-US" dirty="0"/>
              <a:t> used to provide additional details or notes that would not otherwise fit in the stage area, or that provide additional information for the slide. </a:t>
            </a:r>
          </a:p>
          <a:p>
            <a:r>
              <a:rPr lang="en-US" b="1" dirty="0"/>
              <a:t>Slide Layout - </a:t>
            </a:r>
            <a:r>
              <a:rPr lang="en-US" dirty="0"/>
              <a:t> Used to format the order of tables, charts, graphs and text on a slide. Depending on the type of content that needs to be displayed on each slide, select the appropriate layout.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4502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The </a:t>
            </a:r>
            <a:r>
              <a:rPr lang="en-US" b="1" dirty="0" smtClean="0"/>
              <a:t>Graphical </a:t>
            </a:r>
            <a:r>
              <a:rPr lang="en-US" b="1" dirty="0"/>
              <a:t>User Interface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D8C0-282D-455D-8C15-311960618643}" type="slidenum">
              <a:rPr lang="en-GB" smtClean="0"/>
              <a:t>18</a:t>
            </a:fld>
            <a:endParaRPr lang="en-GB"/>
          </a:p>
        </p:txBody>
      </p:sp>
      <p:pic>
        <p:nvPicPr>
          <p:cNvPr id="6" name="Content Placeholder 5"/>
          <p:cNvPicPr>
            <a:picLocks noGrp="1"/>
          </p:cNvPicPr>
          <p:nvPr>
            <p:ph sz="quarter" idx="1"/>
          </p:nvPr>
        </p:nvPicPr>
        <p:blipFill rotWithShape="1">
          <a:blip r:embed="rId2"/>
          <a:srcRect t="-2281" r="35897" b="80331"/>
          <a:stretch/>
        </p:blipFill>
        <p:spPr bwMode="auto">
          <a:xfrm>
            <a:off x="914400" y="1556792"/>
            <a:ext cx="7113985" cy="20882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Rectangle 6"/>
          <p:cNvSpPr/>
          <p:nvPr/>
        </p:nvSpPr>
        <p:spPr>
          <a:xfrm>
            <a:off x="1043608" y="3784178"/>
            <a:ext cx="6991155" cy="1882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b="1" dirty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Menu bar</a:t>
            </a:r>
            <a:r>
              <a:rPr lang="en-US" dirty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A menu is a collection of related actions that are grouped together</a:t>
            </a:r>
            <a:r>
              <a:rPr lang="en-US" dirty="0" smtClean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dirty="0" smtClean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dirty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"File" menu, for example, provides options to open a file, create a new one, and save or print -- among others. 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14084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Class </a:t>
            </a:r>
            <a:r>
              <a:rPr lang="en-US" b="1" dirty="0" smtClean="0"/>
              <a:t>exercise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D8C0-282D-455D-8C15-311960618643}" type="slidenum">
              <a:rPr lang="en-GB" smtClean="0"/>
              <a:t>19</a:t>
            </a:fld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lvl="0" indent="-514350">
              <a:buFont typeface="+mj-lt"/>
              <a:buAutoNum type="arabicPeriod"/>
            </a:pPr>
            <a:r>
              <a:rPr lang="en-US" dirty="0"/>
              <a:t>To move from pane to pane, you click on the pane you want. Click on the </a:t>
            </a:r>
            <a:r>
              <a:rPr lang="en-US" b="1" dirty="0"/>
              <a:t>View</a:t>
            </a:r>
            <a:r>
              <a:rPr lang="en-US" dirty="0"/>
              <a:t> tab.</a:t>
            </a:r>
          </a:p>
          <a:p>
            <a:pPr marL="777240" lvl="1" indent="-457200">
              <a:buFont typeface="+mj-lt"/>
              <a:buAutoNum type="alphaLcParenR"/>
            </a:pPr>
            <a:r>
              <a:rPr lang="en-US" dirty="0"/>
              <a:t>View - Used to modify, print and deliver a presentation.</a:t>
            </a:r>
          </a:p>
        </p:txBody>
      </p:sp>
      <p:pic>
        <p:nvPicPr>
          <p:cNvPr id="6" name="Picture 5"/>
          <p:cNvPicPr/>
          <p:nvPr/>
        </p:nvPicPr>
        <p:blipFill rotWithShape="1">
          <a:blip r:embed="rId2"/>
          <a:srcRect t="-525" r="82532" b="76910"/>
          <a:stretch/>
        </p:blipFill>
        <p:spPr bwMode="auto">
          <a:xfrm>
            <a:off x="1763688" y="3068960"/>
            <a:ext cx="2662808" cy="2256532"/>
          </a:xfrm>
          <a:prstGeom prst="rect">
            <a:avLst/>
          </a:prstGeom>
          <a:ln>
            <a:gradFill>
              <a:gsLst>
                <a:gs pos="0">
                  <a:srgbClr val="4F81BD">
                    <a:tint val="66000"/>
                    <a:satMod val="160000"/>
                  </a:srgbClr>
                </a:gs>
                <a:gs pos="50000">
                  <a:srgbClr val="4F81BD">
                    <a:tint val="44500"/>
                    <a:satMod val="160000"/>
                  </a:srgbClr>
                </a:gs>
                <a:gs pos="100000">
                  <a:srgbClr val="4F81BD">
                    <a:tint val="23500"/>
                    <a:satMod val="160000"/>
                  </a:srgbClr>
                </a:gs>
              </a:gsLst>
              <a:lin ang="5400000" scaled="0"/>
            </a:gra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10062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Introduction	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The goal of this module is to equip learners with skills on how to create powerful presentations, which will have an impact to the audience.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D8C0-282D-455D-8C15-311960618643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6380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Class </a:t>
            </a:r>
            <a:r>
              <a:rPr lang="en-US" b="1" dirty="0" smtClean="0"/>
              <a:t>exercise cont’d (2)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D8C0-282D-455D-8C15-311960618643}" type="slidenum">
              <a:rPr lang="en-GB" smtClean="0"/>
              <a:t>20</a:t>
            </a:fld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777240" lvl="1" indent="-457200">
              <a:buAutoNum type="alphaLcParenR" startAt="2"/>
            </a:pPr>
            <a:r>
              <a:rPr lang="en-US" dirty="0" smtClean="0"/>
              <a:t>Normal </a:t>
            </a:r>
            <a:r>
              <a:rPr lang="en-US" dirty="0"/>
              <a:t>View- this is the default view used to design </a:t>
            </a:r>
            <a:r>
              <a:rPr lang="en-US" dirty="0" smtClean="0"/>
              <a:t>presentations.</a:t>
            </a:r>
            <a:endParaRPr lang="en-US" sz="2000" dirty="0"/>
          </a:p>
          <a:p>
            <a:pPr marL="777240" lvl="1" indent="-457200">
              <a:buAutoNum type="alphaLcParenR" startAt="2"/>
            </a:pPr>
            <a:r>
              <a:rPr lang="en-US" dirty="0" smtClean="0"/>
              <a:t>Slide </a:t>
            </a:r>
            <a:r>
              <a:rPr lang="en-US" dirty="0"/>
              <a:t>Sorter View- changes the size of presentation slides to thumbnails making it easier to organize, sort or rearrange the sequence of slides. </a:t>
            </a:r>
            <a:endParaRPr lang="en-US" sz="2000" dirty="0"/>
          </a:p>
          <a:p>
            <a:pPr marL="777240" lvl="1" indent="-457200">
              <a:buAutoNum type="alphaLcParenR" startAt="2"/>
            </a:pPr>
            <a:r>
              <a:rPr lang="en-US" dirty="0" smtClean="0"/>
              <a:t>Notes </a:t>
            </a:r>
            <a:r>
              <a:rPr lang="en-US" dirty="0"/>
              <a:t>Page- allows additional notes to be created or modified for the current slide.</a:t>
            </a:r>
            <a:endParaRPr lang="en-US" sz="2000" dirty="0"/>
          </a:p>
          <a:p>
            <a:pPr marL="514350" indent="-514350">
              <a:buFont typeface="+mj-lt"/>
              <a:buAutoNum type="alphaLcParenR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9415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Class exercise cont’d </a:t>
            </a:r>
            <a:r>
              <a:rPr lang="en-US" b="1" dirty="0" smtClean="0"/>
              <a:t>(3)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D8C0-282D-455D-8C15-311960618643}" type="slidenum">
              <a:rPr lang="en-GB" smtClean="0"/>
              <a:t>21</a:t>
            </a:fld>
            <a:endParaRPr lang="en-GB"/>
          </a:p>
        </p:txBody>
      </p:sp>
      <p:pic>
        <p:nvPicPr>
          <p:cNvPr id="6" name="Content Placeholder 5"/>
          <p:cNvPicPr>
            <a:picLocks noGrp="1"/>
          </p:cNvPicPr>
          <p:nvPr>
            <p:ph sz="quarter" idx="1"/>
          </p:nvPr>
        </p:nvPicPr>
        <p:blipFill rotWithShape="1">
          <a:blip r:embed="rId2"/>
          <a:srcRect l="27508" r="30449" b="92019"/>
          <a:stretch/>
        </p:blipFill>
        <p:spPr bwMode="auto">
          <a:xfrm>
            <a:off x="1331640" y="1628800"/>
            <a:ext cx="6696744" cy="1080120"/>
          </a:xfrm>
          <a:prstGeom prst="rect">
            <a:avLst/>
          </a:prstGeom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Rectangle 6"/>
          <p:cNvSpPr/>
          <p:nvPr/>
        </p:nvSpPr>
        <p:spPr>
          <a:xfrm>
            <a:off x="914400" y="3068960"/>
            <a:ext cx="7772400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b="1" dirty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Title bar</a:t>
            </a:r>
            <a:r>
              <a:rPr lang="en-US" dirty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This shows the name of the presentation that is open. When one creates a new presentation, it will be named “Presentation1” and the next presentation will be “Presentation2” and so on. This is the generic name and will change when a user saves the document and gives it a different name, using the </a:t>
            </a:r>
            <a:r>
              <a:rPr lang="en-US" i="1" dirty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File </a:t>
            </a:r>
            <a:r>
              <a:rPr lang="en-US" i="1" dirty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i="1" dirty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Save</a:t>
            </a:r>
            <a:r>
              <a:rPr lang="en-US" dirty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</a:t>
            </a:r>
            <a:r>
              <a:rPr lang="en-US" dirty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menu.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23866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Class exercise cont’d </a:t>
            </a:r>
            <a:r>
              <a:rPr lang="en-US" b="1" dirty="0" smtClean="0"/>
              <a:t>(4)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D8C0-282D-455D-8C15-311960618643}" type="slidenum">
              <a:rPr lang="en-GB" smtClean="0"/>
              <a:t>22</a:t>
            </a:fld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/>
              <a:t>Ribbon</a:t>
            </a:r>
            <a:r>
              <a:rPr lang="en-US" dirty="0"/>
              <a:t> – This is as a collection of seven horizontal tabbed toolbars arranged on top of each other. Depending on the presentation software in use, these are: Home, Insert, Design, Animations, Slideshow and Review. At any one time, only one tab is active. One can hide/unhide the ribbon, by clicking on the “V” and “inverted V”, just below the windows control menu. </a:t>
            </a:r>
          </a:p>
          <a:p>
            <a:endParaRPr lang="en-US" dirty="0"/>
          </a:p>
        </p:txBody>
      </p:sp>
      <p:pic>
        <p:nvPicPr>
          <p:cNvPr id="6" name="Picture 5"/>
          <p:cNvPicPr/>
          <p:nvPr/>
        </p:nvPicPr>
        <p:blipFill rotWithShape="1">
          <a:blip r:embed="rId2"/>
          <a:srcRect l="1" r="54807" b="92303"/>
          <a:stretch/>
        </p:blipFill>
        <p:spPr bwMode="auto">
          <a:xfrm>
            <a:off x="1187624" y="4365104"/>
            <a:ext cx="6624736" cy="936873"/>
          </a:xfrm>
          <a:prstGeom prst="rect">
            <a:avLst/>
          </a:prstGeom>
          <a:ln w="15875" cmpd="sng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69902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Class exercise cont’d </a:t>
            </a:r>
            <a:r>
              <a:rPr lang="en-US" b="1" dirty="0" smtClean="0"/>
              <a:t>(5)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D8C0-282D-455D-8C15-311960618643}" type="slidenum">
              <a:rPr lang="en-GB" smtClean="0"/>
              <a:t>23</a:t>
            </a:fld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smtClean="0"/>
              <a:t>Windows control</a:t>
            </a:r>
            <a:r>
              <a:rPr lang="en-US" dirty="0" smtClean="0"/>
              <a:t> – These are three buttons that enable a user to modify the windows, an area where the document is contained.</a:t>
            </a:r>
          </a:p>
          <a:p>
            <a:endParaRPr lang="en-US" dirty="0"/>
          </a:p>
        </p:txBody>
      </p:sp>
      <p:pic>
        <p:nvPicPr>
          <p:cNvPr id="6" name="Picture 5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33" b="93302"/>
          <a:stretch/>
        </p:blipFill>
        <p:spPr bwMode="auto">
          <a:xfrm>
            <a:off x="1403648" y="2726284"/>
            <a:ext cx="3960440" cy="972492"/>
          </a:xfrm>
          <a:prstGeom prst="rect">
            <a:avLst/>
          </a:prstGeom>
          <a:ln w="15875" cap="flat" cmpd="sng" algn="ctr">
            <a:gradFill flip="none" rotWithShape="1">
              <a:gsLst>
                <a:gs pos="0">
                  <a:srgbClr val="4F81BD">
                    <a:tint val="66000"/>
                    <a:satMod val="160000"/>
                  </a:srgbClr>
                </a:gs>
                <a:gs pos="50000">
                  <a:srgbClr val="4F81BD">
                    <a:tint val="44500"/>
                    <a:satMod val="160000"/>
                  </a:srgbClr>
                </a:gs>
                <a:gs pos="100000">
                  <a:srgbClr val="4F81BD">
                    <a:tint val="23500"/>
                    <a:satMod val="160000"/>
                  </a:srgbClr>
                </a:gs>
              </a:gsLst>
              <a:lin ang="5400000" scaled="0"/>
              <a:tileRect/>
            </a:gra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405028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Class exercise cont’d </a:t>
            </a:r>
            <a:r>
              <a:rPr lang="en-US" b="1" dirty="0" smtClean="0"/>
              <a:t>(6)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D8C0-282D-455D-8C15-311960618643}" type="slidenum">
              <a:rPr lang="en-GB" smtClean="0"/>
              <a:t>24</a:t>
            </a:fld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1"/>
            <a:r>
              <a:rPr lang="en-US" b="1" dirty="0"/>
              <a:t>Minimize button</a:t>
            </a:r>
            <a:r>
              <a:rPr lang="en-US" dirty="0"/>
              <a:t> – This is indicated as “-“and when clicked on with left mouse button, makes the size of the window disappear without closing it. </a:t>
            </a:r>
          </a:p>
          <a:p>
            <a:pPr lvl="1"/>
            <a:r>
              <a:rPr lang="en-US" b="1" dirty="0"/>
              <a:t>Restore Down</a:t>
            </a:r>
            <a:r>
              <a:rPr lang="en-US" dirty="0"/>
              <a:t> – Indicated as 2 squares one behind another. When clicked on with left mouse button, makes the size of the window vary without the window disappearing.</a:t>
            </a:r>
          </a:p>
          <a:p>
            <a:pPr lvl="1"/>
            <a:r>
              <a:rPr lang="en-US" b="1" dirty="0"/>
              <a:t>Close</a:t>
            </a:r>
            <a:r>
              <a:rPr lang="en-US" dirty="0"/>
              <a:t> – This is indicated by an “X”. When clicked on with left mouse button, it closes the window. If a user had modified the presentation, it automatically loads the “Save Changes” Menu.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4132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Creating a PowerPoint </a:t>
            </a:r>
            <a:r>
              <a:rPr lang="en-US" b="1" dirty="0" smtClean="0"/>
              <a:t>Presentation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D8C0-282D-455D-8C15-311960618643}" type="slidenum">
              <a:rPr lang="en-GB" smtClean="0"/>
              <a:t>25</a:t>
            </a:fld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b="1" dirty="0" smtClean="0"/>
              <a:t>Class exercise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/>
              <a:t>Type </a:t>
            </a:r>
            <a:r>
              <a:rPr lang="en-US" dirty="0"/>
              <a:t>the following in the in the first slide</a:t>
            </a:r>
          </a:p>
          <a:p>
            <a:pPr lvl="1"/>
            <a:r>
              <a:rPr lang="en-US" dirty="0"/>
              <a:t>First Place Holder – Enter Your name</a:t>
            </a:r>
          </a:p>
          <a:p>
            <a:pPr lvl="1"/>
            <a:r>
              <a:rPr lang="en-US" dirty="0"/>
              <a:t>Second Place Holder – “My first PowerPoint Presentation</a:t>
            </a:r>
          </a:p>
          <a:p>
            <a:endParaRPr lang="en-US" dirty="0"/>
          </a:p>
        </p:txBody>
      </p:sp>
      <p:pic>
        <p:nvPicPr>
          <p:cNvPr id="6" name="Picture 5"/>
          <p:cNvPicPr/>
          <p:nvPr/>
        </p:nvPicPr>
        <p:blipFill rotWithShape="1">
          <a:blip r:embed="rId2"/>
          <a:srcRect l="32853" t="19099" r="17628" b="14766"/>
          <a:stretch/>
        </p:blipFill>
        <p:spPr bwMode="auto">
          <a:xfrm>
            <a:off x="2697560" y="3254768"/>
            <a:ext cx="4176464" cy="27300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464984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Class exercise cont’d (2)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D8C0-282D-455D-8C15-311960618643}" type="slidenum">
              <a:rPr lang="en-GB" smtClean="0"/>
              <a:t>26</a:t>
            </a:fld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2"/>
            </a:pPr>
            <a:r>
              <a:rPr lang="en-US" dirty="0" smtClean="0"/>
              <a:t>Select </a:t>
            </a:r>
            <a:r>
              <a:rPr lang="en-US" dirty="0"/>
              <a:t>File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Save As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</a:t>
            </a:r>
            <a:r>
              <a:rPr lang="en-US" u="sng" dirty="0">
                <a:hlinkClick r:id="rId2"/>
              </a:rPr>
              <a:t>\\classfolder\Presentation\exercises</a:t>
            </a:r>
            <a:endParaRPr lang="en-US" dirty="0"/>
          </a:p>
          <a:p>
            <a:pPr lvl="1"/>
            <a:r>
              <a:rPr lang="en-US" dirty="0"/>
              <a:t>File Name – My First Presentation – “your names”</a:t>
            </a:r>
          </a:p>
          <a:p>
            <a:pPr lvl="1"/>
            <a:r>
              <a:rPr lang="en-US" dirty="0"/>
              <a:t>Save </a:t>
            </a:r>
            <a:r>
              <a:rPr lang="en-US" dirty="0" smtClean="0"/>
              <a:t>as </a:t>
            </a:r>
            <a:r>
              <a:rPr lang="en-US" dirty="0"/>
              <a:t>Type – PowerPoint </a:t>
            </a:r>
            <a:r>
              <a:rPr lang="en-US" dirty="0" smtClean="0"/>
              <a:t>Presentation</a:t>
            </a:r>
          </a:p>
          <a:p>
            <a:pPr lvl="1"/>
            <a:endParaRPr lang="en-US" dirty="0"/>
          </a:p>
        </p:txBody>
      </p:sp>
      <p:pic>
        <p:nvPicPr>
          <p:cNvPr id="6" name="Picture 5"/>
          <p:cNvPicPr/>
          <p:nvPr/>
        </p:nvPicPr>
        <p:blipFill rotWithShape="1">
          <a:blip r:embed="rId3"/>
          <a:srcRect l="15423" t="57298" r="37820" b="19327"/>
          <a:stretch/>
        </p:blipFill>
        <p:spPr bwMode="auto">
          <a:xfrm>
            <a:off x="1475656" y="3429000"/>
            <a:ext cx="4710430" cy="1323975"/>
          </a:xfrm>
          <a:prstGeom prst="rect">
            <a:avLst/>
          </a:prstGeom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919779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Class exercise cont’d </a:t>
            </a:r>
            <a:r>
              <a:rPr lang="en-US" b="1" dirty="0" smtClean="0"/>
              <a:t>(3)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D8C0-282D-455D-8C15-311960618643}" type="slidenum">
              <a:rPr lang="en-GB" smtClean="0"/>
              <a:t>27</a:t>
            </a:fld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lvl="0" indent="-514350">
              <a:buFont typeface="+mj-lt"/>
              <a:buAutoNum type="arabicPeriod" startAt="3"/>
            </a:pPr>
            <a:r>
              <a:rPr lang="en-US" dirty="0"/>
              <a:t>Add a new slide as follows:</a:t>
            </a:r>
          </a:p>
          <a:p>
            <a:pPr lvl="2"/>
            <a:r>
              <a:rPr lang="en-US" dirty="0"/>
              <a:t>Click on the New Slide</a:t>
            </a:r>
          </a:p>
          <a:p>
            <a:endParaRPr lang="en-US" dirty="0"/>
          </a:p>
        </p:txBody>
      </p:sp>
      <p:pic>
        <p:nvPicPr>
          <p:cNvPr id="6" name="Picture 5"/>
          <p:cNvPicPr/>
          <p:nvPr/>
        </p:nvPicPr>
        <p:blipFill rotWithShape="1">
          <a:blip r:embed="rId2"/>
          <a:srcRect t="6563" r="72418" b="69959"/>
          <a:stretch/>
        </p:blipFill>
        <p:spPr bwMode="auto">
          <a:xfrm>
            <a:off x="1547664" y="2555776"/>
            <a:ext cx="5400600" cy="2529408"/>
          </a:xfrm>
          <a:prstGeom prst="rect">
            <a:avLst/>
          </a:prstGeom>
          <a:ln w="9525" cap="flat" cmpd="sng" algn="ctr">
            <a:gradFill flip="none" rotWithShape="1">
              <a:gsLst>
                <a:gs pos="0">
                  <a:srgbClr val="4F81BD">
                    <a:tint val="66000"/>
                    <a:satMod val="160000"/>
                  </a:srgbClr>
                </a:gs>
                <a:gs pos="50000">
                  <a:srgbClr val="4F81BD">
                    <a:tint val="44500"/>
                    <a:satMod val="160000"/>
                  </a:srgbClr>
                </a:gs>
                <a:gs pos="100000">
                  <a:srgbClr val="4F81BD">
                    <a:tint val="23500"/>
                    <a:satMod val="160000"/>
                  </a:srgbClr>
                </a:gs>
              </a:gsLst>
              <a:lin ang="5400000" scaled="0"/>
              <a:tileRect/>
            </a:gra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28884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Class exercise cont’d </a:t>
            </a:r>
            <a:r>
              <a:rPr lang="en-US" b="1" dirty="0" smtClean="0"/>
              <a:t>(4)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D8C0-282D-455D-8C15-311960618643}" type="slidenum">
              <a:rPr lang="en-GB" smtClean="0"/>
              <a:t>28</a:t>
            </a:fld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4"/>
            </a:pPr>
            <a:r>
              <a:rPr lang="en-US" dirty="0"/>
              <a:t>The Menu for theme is highlighted and allows selecting the theme that you want to be most representative TEMPLATE of what you want to display. Select </a:t>
            </a:r>
            <a:r>
              <a:rPr lang="en-US" b="1" dirty="0"/>
              <a:t>Title and Content</a:t>
            </a:r>
            <a:r>
              <a:rPr lang="en-US" dirty="0"/>
              <a:t>. </a:t>
            </a:r>
          </a:p>
          <a:p>
            <a:endParaRPr lang="en-US" dirty="0"/>
          </a:p>
        </p:txBody>
      </p:sp>
      <p:pic>
        <p:nvPicPr>
          <p:cNvPr id="6" name="Picture 5"/>
          <p:cNvPicPr/>
          <p:nvPr/>
        </p:nvPicPr>
        <p:blipFill rotWithShape="1">
          <a:blip r:embed="rId2"/>
          <a:srcRect l="11539" t="14823" r="64103" b="36866"/>
          <a:stretch/>
        </p:blipFill>
        <p:spPr bwMode="auto">
          <a:xfrm>
            <a:off x="1691680" y="2708920"/>
            <a:ext cx="4131930" cy="3275856"/>
          </a:xfrm>
          <a:prstGeom prst="rect">
            <a:avLst/>
          </a:prstGeom>
          <a:ln w="15875">
            <a:gradFill>
              <a:gsLst>
                <a:gs pos="0">
                  <a:srgbClr val="4F81BD">
                    <a:tint val="66000"/>
                    <a:satMod val="160000"/>
                  </a:srgbClr>
                </a:gs>
                <a:gs pos="50000">
                  <a:srgbClr val="4F81BD">
                    <a:tint val="44500"/>
                    <a:satMod val="160000"/>
                  </a:srgbClr>
                </a:gs>
                <a:gs pos="100000">
                  <a:srgbClr val="4F81BD">
                    <a:tint val="23500"/>
                    <a:satMod val="160000"/>
                  </a:srgbClr>
                </a:gs>
              </a:gsLst>
              <a:lin ang="5400000" scaled="0"/>
            </a:gra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504271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Class exercise cont’d </a:t>
            </a:r>
            <a:r>
              <a:rPr lang="en-US" b="1" dirty="0" smtClean="0"/>
              <a:t>(5)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D8C0-282D-455D-8C15-311960618643}" type="slidenum">
              <a:rPr lang="en-GB" smtClean="0"/>
              <a:t>29</a:t>
            </a:fld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/>
              <a:t>A PowerPoint template is a pattern or blueprint of a slide or group of slides that you save as a .</a:t>
            </a:r>
            <a:r>
              <a:rPr lang="en-US" sz="4400" dirty="0" err="1"/>
              <a:t>potx</a:t>
            </a:r>
            <a:r>
              <a:rPr lang="en-US" sz="4400" dirty="0"/>
              <a:t> file. Templates can contain layouts, theme colors, theme fonts, theme effects, background styles, and even </a:t>
            </a:r>
            <a:r>
              <a:rPr lang="en-US" sz="4400" dirty="0" smtClean="0"/>
              <a:t>content.</a:t>
            </a:r>
          </a:p>
        </p:txBody>
      </p:sp>
    </p:spTree>
    <p:extLst>
      <p:ext uri="{BB962C8B-B14F-4D97-AF65-F5344CB8AC3E}">
        <p14:creationId xmlns:p14="http://schemas.microsoft.com/office/powerpoint/2010/main" val="39522563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Module Learning Outcomes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914400" y="1700808"/>
            <a:ext cx="7757592" cy="4211960"/>
          </a:xfrm>
          <a:prstGeom prst="flowChartDocumen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just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lang="en-US" sz="1600" kern="0" dirty="0">
              <a:solidFill>
                <a:sysClr val="windowText" lastClr="000000"/>
              </a:solidFill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end of the module, learners will be able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to: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Create new presentation specific to particular themes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Use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different templates to match user needs  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Use Images, Illustrations and Links to enhance the presentation with multimedia features  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Apply slide animation, transition and create special presentation with timings feature 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Create different charts and tables 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342900" marR="0" lvl="0" indent="-342900" algn="just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Manage presentations themes and backgrounds 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None/>
              <a:tabLst/>
              <a:defRPr/>
            </a:pP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D8C0-282D-455D-8C15-31196061864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2400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Class exercise cont’d (6)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D8C0-282D-455D-8C15-311960618643}" type="slidenum">
              <a:rPr lang="en-GB" smtClean="0"/>
              <a:t>30</a:t>
            </a:fld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lvl="0" indent="-514350">
              <a:buClr>
                <a:srgbClr val="D34817"/>
              </a:buClr>
              <a:buFont typeface="+mj-lt"/>
              <a:buAutoNum type="arabicPeriod" startAt="5"/>
            </a:pPr>
            <a:r>
              <a:rPr lang="en-US" dirty="0">
                <a:solidFill>
                  <a:prstClr val="black"/>
                </a:solidFill>
              </a:rPr>
              <a:t>Enter the following Content in the slide: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030" y="1844824"/>
            <a:ext cx="7710394" cy="4139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6558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Class exercise cont’d </a:t>
            </a:r>
            <a:r>
              <a:rPr lang="en-US" b="1" dirty="0" smtClean="0"/>
              <a:t>(7)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D8C0-282D-455D-8C15-311960618643}" type="slidenum">
              <a:rPr lang="en-GB" smtClean="0"/>
              <a:t>31</a:t>
            </a:fld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6"/>
            </a:pPr>
            <a:r>
              <a:rPr lang="en-US" dirty="0"/>
              <a:t>Insert new slide Theme – Title Only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n-US" dirty="0"/>
              <a:t>Select the </a:t>
            </a:r>
            <a:r>
              <a:rPr lang="en-US" b="1" dirty="0"/>
              <a:t>Title</a:t>
            </a:r>
            <a:r>
              <a:rPr lang="en-US" dirty="0"/>
              <a:t> field with left mouse button, hold the button down and drag it to the middle of the slide. Enter the Text “End of Presentation.”</a:t>
            </a:r>
          </a:p>
          <a:p>
            <a:endParaRPr lang="en-US" dirty="0"/>
          </a:p>
        </p:txBody>
      </p:sp>
      <p:pic>
        <p:nvPicPr>
          <p:cNvPr id="6" name="Picture 5"/>
          <p:cNvPicPr/>
          <p:nvPr/>
        </p:nvPicPr>
        <p:blipFill rotWithShape="1">
          <a:blip r:embed="rId2"/>
          <a:srcRect l="40545" t="29647" r="26442" b="25598"/>
          <a:stretch/>
        </p:blipFill>
        <p:spPr bwMode="auto">
          <a:xfrm>
            <a:off x="1403648" y="3212976"/>
            <a:ext cx="4464496" cy="29592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651118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Class exercise cont’d </a:t>
            </a:r>
            <a:r>
              <a:rPr lang="en-US" b="1" dirty="0" smtClean="0"/>
              <a:t>(8)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D8C0-282D-455D-8C15-311960618643}" type="slidenum">
              <a:rPr lang="en-GB" smtClean="0"/>
              <a:t>32</a:t>
            </a:fld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8"/>
            </a:pPr>
            <a:r>
              <a:rPr lang="en-US" dirty="0"/>
              <a:t>Close the presentation, when prompted to Save Changes, select OK</a:t>
            </a:r>
          </a:p>
          <a:p>
            <a:endParaRPr lang="en-US" dirty="0"/>
          </a:p>
        </p:txBody>
      </p:sp>
      <p:sp>
        <p:nvSpPr>
          <p:cNvPr id="6" name="Snip Same Side Corner Rectangle 5"/>
          <p:cNvSpPr/>
          <p:nvPr/>
        </p:nvSpPr>
        <p:spPr>
          <a:xfrm>
            <a:off x="1115616" y="2892810"/>
            <a:ext cx="7056784" cy="2106910"/>
          </a:xfrm>
          <a:prstGeom prst="snip2Same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Take Home:</a:t>
            </a:r>
          </a:p>
          <a:p>
            <a:pPr marL="0" marR="0" lvl="0" indent="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Open Google Slides and create the same presentation using Google Slides</a:t>
            </a:r>
          </a:p>
        </p:txBody>
      </p:sp>
    </p:spTree>
    <p:extLst>
      <p:ext uri="{BB962C8B-B14F-4D97-AF65-F5344CB8AC3E}">
        <p14:creationId xmlns:p14="http://schemas.microsoft.com/office/powerpoint/2010/main" val="9935269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Session summary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D8C0-282D-455D-8C15-311960618643}" type="slidenum">
              <a:rPr lang="en-GB" smtClean="0"/>
              <a:t>33</a:t>
            </a:fld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In this session you have learnt :</a:t>
            </a:r>
          </a:p>
          <a:p>
            <a:pPr lvl="0"/>
            <a:r>
              <a:rPr lang="en-US" dirty="0" smtClean="0"/>
              <a:t>What presentation </a:t>
            </a:r>
            <a:r>
              <a:rPr lang="en-US" dirty="0"/>
              <a:t>software is and the different types of </a:t>
            </a:r>
            <a:r>
              <a:rPr lang="en-US" dirty="0" smtClean="0"/>
              <a:t>presentation software </a:t>
            </a:r>
            <a:r>
              <a:rPr lang="en-US" dirty="0"/>
              <a:t>available in the market</a:t>
            </a:r>
          </a:p>
          <a:p>
            <a:pPr lvl="0"/>
            <a:r>
              <a:rPr lang="en-US" dirty="0" smtClean="0"/>
              <a:t>The presentation </a:t>
            </a:r>
            <a:r>
              <a:rPr lang="en-US" dirty="0"/>
              <a:t>interface and major presentation applications</a:t>
            </a:r>
          </a:p>
          <a:p>
            <a:pPr lvl="0"/>
            <a:r>
              <a:rPr lang="en-US" dirty="0" smtClean="0"/>
              <a:t>How to create </a:t>
            </a:r>
            <a:r>
              <a:rPr lang="en-US" dirty="0"/>
              <a:t>a new presentation and add different slide templates</a:t>
            </a:r>
          </a:p>
          <a:p>
            <a:pPr lvl="0"/>
            <a:r>
              <a:rPr lang="en-US" dirty="0"/>
              <a:t>Alter the layout of new/existing slides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9650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MODULE 5:PRESENTATIONS</a:t>
            </a:r>
            <a:br>
              <a:rPr lang="en-GB" dirty="0" smtClean="0"/>
            </a:br>
            <a:r>
              <a:rPr lang="en-GB" dirty="0" smtClean="0"/>
              <a:t>SESSION 1A: </a:t>
            </a:r>
            <a:r>
              <a:rPr lang="en-US" dirty="0"/>
              <a:t>The PowerPoint Interface 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D8C0-282D-455D-8C15-31196061864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8221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Definition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D8C0-282D-455D-8C15-311960618643}" type="slidenum">
              <a:rPr lang="en-GB" smtClean="0"/>
              <a:t>5</a:t>
            </a:fld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Presentation software is an application that is used to prepare slide show based presentations with a graphical approach.</a:t>
            </a:r>
            <a:r>
              <a:rPr lang="en-US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en-US" sz="4000" dirty="0"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0543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Learning </a:t>
            </a:r>
            <a:r>
              <a:rPr lang="en-US" b="1" dirty="0" smtClean="0"/>
              <a:t>outcomes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D8C0-282D-455D-8C15-311960618643}" type="slidenum">
              <a:rPr lang="en-GB" smtClean="0"/>
              <a:t>6</a:t>
            </a:fld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899592" y="1772816"/>
            <a:ext cx="7772400" cy="4211960"/>
          </a:xfrm>
          <a:prstGeom prst="snip2SameRect">
            <a:avLst/>
          </a:prstGeom>
          <a:gradFill flip="none" rotWithShape="1">
            <a:gsLst>
              <a:gs pos="0">
                <a:srgbClr val="4F81BD">
                  <a:tint val="66000"/>
                  <a:satMod val="160000"/>
                </a:srgbClr>
              </a:gs>
              <a:gs pos="50000">
                <a:srgbClr val="4F81BD">
                  <a:tint val="44500"/>
                  <a:satMod val="160000"/>
                </a:srgbClr>
              </a:gs>
              <a:gs pos="100000">
                <a:srgbClr val="4F81BD">
                  <a:tint val="23500"/>
                  <a:satMod val="160000"/>
                </a:srgbClr>
              </a:gs>
            </a:gsLst>
            <a:lin ang="16200000" scaled="1"/>
            <a:tileRect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By the end of this session, you will be able to: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LcPeriod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Explain what presentation software is and the different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types of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applications software available in the market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LcPeriod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Describe the presentation interface and major presentation applications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LcPeriod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Create a new presentation and add different slide templates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+mj-lt"/>
              <a:buAutoNum type="romanLcPeriod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Alter the layout of new/existing slides 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9753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Introduction to presentation </a:t>
            </a:r>
            <a:r>
              <a:rPr lang="en-US" b="1" dirty="0" smtClean="0"/>
              <a:t>applications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D8C0-282D-455D-8C15-311960618643}" type="slidenum">
              <a:rPr lang="en-GB" smtClean="0"/>
              <a:t>7</a:t>
            </a:fld>
            <a:endParaRPr lang="en-GB"/>
          </a:p>
        </p:txBody>
      </p:sp>
      <p:sp>
        <p:nvSpPr>
          <p:cNvPr id="7" name="Content Placeholder 6"/>
          <p:cNvSpPr>
            <a:spLocks noGrp="1"/>
          </p:cNvSpPr>
          <p:nvPr>
            <p:ph sz="quarter" idx="2"/>
          </p:nvPr>
        </p:nvSpPr>
        <p:spPr>
          <a:xfrm>
            <a:off x="4211960" y="1556792"/>
            <a:ext cx="4471030" cy="446300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A presentation program is a software package used to display information in the form of a slide show. It has three major functions: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</a:t>
            </a:r>
            <a:r>
              <a:rPr lang="en-US" dirty="0" smtClean="0"/>
              <a:t>n </a:t>
            </a:r>
            <a:r>
              <a:rPr lang="en-US" dirty="0"/>
              <a:t>editor that allows text to be inserted and formatted,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 </a:t>
            </a:r>
            <a:r>
              <a:rPr lang="en-US" dirty="0"/>
              <a:t>method for inserting and manipulating graphic images, and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 </a:t>
            </a:r>
            <a:r>
              <a:rPr lang="en-US" dirty="0"/>
              <a:t>slide-show system to display the content</a:t>
            </a:r>
          </a:p>
          <a:p>
            <a:endParaRPr lang="en-US" dirty="0"/>
          </a:p>
        </p:txBody>
      </p:sp>
      <p:pic>
        <p:nvPicPr>
          <p:cNvPr id="8" name="Content Placeholder 7" descr="http://cdn.toptenreviews.com/rev/site/cms/category_headers/851-h_main-w.png"/>
          <p:cNvPicPr>
            <a:picLocks noGrp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15" t="2545" r="27204"/>
          <a:stretch/>
        </p:blipFill>
        <p:spPr bwMode="auto">
          <a:xfrm>
            <a:off x="1043608" y="1772816"/>
            <a:ext cx="2841587" cy="25991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85281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Examples of presentation </a:t>
            </a:r>
            <a:r>
              <a:rPr lang="en-US" b="1" dirty="0" smtClean="0"/>
              <a:t>software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D8C0-282D-455D-8C15-311960618643}" type="slidenum">
              <a:rPr lang="en-GB" smtClean="0"/>
              <a:t>8</a:t>
            </a:fld>
            <a:endParaRPr lang="en-GB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marR="0" indent="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800" b="1" dirty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Microsoft PowerPoint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dirty="0" smtClean="0"/>
              <a:t>It </a:t>
            </a:r>
            <a:r>
              <a:rPr lang="en-US" dirty="0"/>
              <a:t>was estimated that there are 30 million PowerPoint presentations given every day and that </a:t>
            </a:r>
            <a:r>
              <a:rPr lang="en-US" dirty="0" smtClean="0"/>
              <a:t>it has </a:t>
            </a:r>
            <a:r>
              <a:rPr lang="en-US" dirty="0"/>
              <a:t>95% Market share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9" name="Picture 8" descr="Image result for powerpoint icon 201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878" y="3717782"/>
            <a:ext cx="2742114" cy="2266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80323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Examples of presentation </a:t>
            </a:r>
            <a:r>
              <a:rPr lang="en-US" b="1" dirty="0" smtClean="0"/>
              <a:t>software (2)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D8C0-282D-455D-8C15-311960618643}" type="slidenum">
              <a:rPr lang="en-GB" smtClean="0"/>
              <a:t>9</a:t>
            </a:fld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Adobe Flash </a:t>
            </a:r>
          </a:p>
          <a:p>
            <a:r>
              <a:rPr lang="en-US" dirty="0" smtClean="0"/>
              <a:t>The </a:t>
            </a:r>
            <a:r>
              <a:rPr lang="en-US" dirty="0"/>
              <a:t>animation effects and the ability to import video are stunning. The biggest problem is that it takes a high degree of proficiency to get it to work for you. </a:t>
            </a:r>
          </a:p>
        </p:txBody>
      </p:sp>
      <p:pic>
        <p:nvPicPr>
          <p:cNvPr id="6" name="Picture 5" descr="Image result for flash software logo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91" t="5882" r="21658" b="5882"/>
          <a:stretch/>
        </p:blipFill>
        <p:spPr bwMode="auto">
          <a:xfrm>
            <a:off x="1475656" y="3501008"/>
            <a:ext cx="2808312" cy="248376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84449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2503</TotalTime>
  <Words>1687</Words>
  <Application>Microsoft Office PowerPoint</Application>
  <PresentationFormat>On-screen Show (4:3)</PresentationFormat>
  <Paragraphs>184</Paragraphs>
  <Slides>33</Slides>
  <Notes>2</Notes>
  <HiddenSlides>2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Book Antiqua</vt:lpstr>
      <vt:lpstr>Calibri</vt:lpstr>
      <vt:lpstr>Franklin Gothic Book</vt:lpstr>
      <vt:lpstr>Perpetua</vt:lpstr>
      <vt:lpstr>Times New Roman</vt:lpstr>
      <vt:lpstr>Wingdings</vt:lpstr>
      <vt:lpstr>Wingdings 2</vt:lpstr>
      <vt:lpstr>Equity</vt:lpstr>
      <vt:lpstr>MODULE 5: PRESENTATIONS</vt:lpstr>
      <vt:lpstr>Introduction </vt:lpstr>
      <vt:lpstr>Module Learning Outcomes</vt:lpstr>
      <vt:lpstr>MODULE 5:PRESENTATIONS SESSION 1A: The PowerPoint Interface </vt:lpstr>
      <vt:lpstr>Definition</vt:lpstr>
      <vt:lpstr>Learning outcomes</vt:lpstr>
      <vt:lpstr>Introduction to presentation applications</vt:lpstr>
      <vt:lpstr>Examples of presentation software</vt:lpstr>
      <vt:lpstr>Examples of presentation software (2)</vt:lpstr>
      <vt:lpstr>Examples of presentation software(3)</vt:lpstr>
      <vt:lpstr>Examples of presentation software(4)</vt:lpstr>
      <vt:lpstr>Examples of presentation software(5)</vt:lpstr>
      <vt:lpstr>PowerPoint Presentation</vt:lpstr>
      <vt:lpstr>PowerPoint Presentation</vt:lpstr>
      <vt:lpstr>The Microsoft PowerPoint Interface</vt:lpstr>
      <vt:lpstr>The PowerPoint interface loads as follows:</vt:lpstr>
      <vt:lpstr>The presentation window</vt:lpstr>
      <vt:lpstr>The Graphical User Interface </vt:lpstr>
      <vt:lpstr>Class exercise</vt:lpstr>
      <vt:lpstr>Class exercise cont’d (2)</vt:lpstr>
      <vt:lpstr>Class exercise cont’d (3)</vt:lpstr>
      <vt:lpstr>Class exercise cont’d (4)</vt:lpstr>
      <vt:lpstr>Class exercise cont’d (5)</vt:lpstr>
      <vt:lpstr>Class exercise cont’d (6)</vt:lpstr>
      <vt:lpstr>Creating a PowerPoint Presentation</vt:lpstr>
      <vt:lpstr>Class exercise cont’d (2)</vt:lpstr>
      <vt:lpstr>Class exercise cont’d (3)</vt:lpstr>
      <vt:lpstr>Class exercise cont’d (4)</vt:lpstr>
      <vt:lpstr>Class exercise cont’d (5)</vt:lpstr>
      <vt:lpstr>Class exercise cont’d (6)</vt:lpstr>
      <vt:lpstr>Class exercise cont’d (7)</vt:lpstr>
      <vt:lpstr>Class exercise cont’d (8)</vt:lpstr>
      <vt:lpstr>Session 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MODULE 5: PRESENTATIONS</dc:title>
  <dc:creator>John Sagimo</dc:creator>
  <cp:lastModifiedBy>Microsoft</cp:lastModifiedBy>
  <cp:revision>50</cp:revision>
  <dcterms:created xsi:type="dcterms:W3CDTF">2016-12-21T07:01:31Z</dcterms:created>
  <dcterms:modified xsi:type="dcterms:W3CDTF">2021-07-20T13:59:18Z</dcterms:modified>
</cp:coreProperties>
</file>